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29"/>
  </p:notesMasterIdLst>
  <p:sldIdLst>
    <p:sldId id="304" r:id="rId2"/>
    <p:sldId id="305" r:id="rId3"/>
    <p:sldId id="259" r:id="rId4"/>
    <p:sldId id="293" r:id="rId5"/>
    <p:sldId id="281" r:id="rId6"/>
    <p:sldId id="294" r:id="rId7"/>
    <p:sldId id="301" r:id="rId8"/>
    <p:sldId id="278" r:id="rId9"/>
    <p:sldId id="269" r:id="rId10"/>
    <p:sldId id="288" r:id="rId11"/>
    <p:sldId id="295" r:id="rId12"/>
    <p:sldId id="296" r:id="rId13"/>
    <p:sldId id="264" r:id="rId14"/>
    <p:sldId id="270" r:id="rId15"/>
    <p:sldId id="287" r:id="rId16"/>
    <p:sldId id="266" r:id="rId17"/>
    <p:sldId id="284" r:id="rId18"/>
    <p:sldId id="286" r:id="rId19"/>
    <p:sldId id="303" r:id="rId20"/>
    <p:sldId id="275" r:id="rId21"/>
    <p:sldId id="274" r:id="rId22"/>
    <p:sldId id="276" r:id="rId23"/>
    <p:sldId id="277" r:id="rId24"/>
    <p:sldId id="302" r:id="rId25"/>
    <p:sldId id="298" r:id="rId26"/>
    <p:sldId id="300" r:id="rId27"/>
    <p:sldId id="297" r:id="rId28"/>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8" userDrawn="1">
          <p15:clr>
            <a:srgbClr val="A4A3A4"/>
          </p15:clr>
        </p15:guide>
        <p15:guide id="2" pos="43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FF00"/>
    <a:srgbClr val="DBD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62"/>
    <p:restoredTop sz="88415"/>
  </p:normalViewPr>
  <p:slideViewPr>
    <p:cSldViewPr snapToGrid="0" snapToObjects="1">
      <p:cViewPr>
        <p:scale>
          <a:sx n="240" d="100"/>
          <a:sy n="240" d="100"/>
        </p:scale>
        <p:origin x="2600" y="-2848"/>
      </p:cViewPr>
      <p:guideLst>
        <p:guide orient="horz" pos="4248"/>
        <p:guide pos="4392"/>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CD4AB-E9F8-D142-895B-F50DD255B29E}" type="datetimeFigureOut">
              <a:rPr lang="en-US" smtClean="0"/>
              <a:t>6/27/23</a:t>
            </a:fld>
            <a:endParaRPr lang="en-US"/>
          </a:p>
        </p:txBody>
      </p:sp>
      <p:sp>
        <p:nvSpPr>
          <p:cNvPr id="4" name="Slide Image Placeholder 3"/>
          <p:cNvSpPr>
            <a:spLocks noGrp="1" noRot="1" noChangeAspect="1"/>
          </p:cNvSpPr>
          <p:nvPr>
            <p:ph type="sldImg" idx="2"/>
          </p:nvPr>
        </p:nvSpPr>
        <p:spPr>
          <a:xfrm>
            <a:off x="2306638" y="1143000"/>
            <a:ext cx="2244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C201D-00FC-B449-9E60-0EA9A8E5564B}" type="slidenum">
              <a:rPr lang="en-US" smtClean="0"/>
              <a:t>‹#›</a:t>
            </a:fld>
            <a:endParaRPr lang="en-US"/>
          </a:p>
        </p:txBody>
      </p:sp>
    </p:spTree>
    <p:extLst>
      <p:ext uri="{BB962C8B-B14F-4D97-AF65-F5344CB8AC3E}">
        <p14:creationId xmlns:p14="http://schemas.microsoft.com/office/powerpoint/2010/main" val="1062127965"/>
      </p:ext>
    </p:extLst>
  </p:cSld>
  <p:clrMap bg1="lt1" tx1="dk1" bg2="lt2" tx2="dk2" accent1="accent1" accent2="accent2" accent3="accent3" accent4="accent4" accent5="accent5" accent6="accent6" hlink="hlink" folHlink="folHlink"/>
  <p:notesStyle>
    <a:lvl1pPr marL="0" algn="l" defTabSz="217170" rtl="0" eaLnBrk="1" latinLnBrk="0" hangingPunct="1">
      <a:defRPr sz="285" kern="1200">
        <a:solidFill>
          <a:schemeClr val="tx1"/>
        </a:solidFill>
        <a:latin typeface="+mn-lt"/>
        <a:ea typeface="+mn-ea"/>
        <a:cs typeface="+mn-cs"/>
      </a:defRPr>
    </a:lvl1pPr>
    <a:lvl2pPr marL="108585" algn="l" defTabSz="217170" rtl="0" eaLnBrk="1" latinLnBrk="0" hangingPunct="1">
      <a:defRPr sz="285" kern="1200">
        <a:solidFill>
          <a:schemeClr val="tx1"/>
        </a:solidFill>
        <a:latin typeface="+mn-lt"/>
        <a:ea typeface="+mn-ea"/>
        <a:cs typeface="+mn-cs"/>
      </a:defRPr>
    </a:lvl2pPr>
    <a:lvl3pPr marL="217170" algn="l" defTabSz="217170" rtl="0" eaLnBrk="1" latinLnBrk="0" hangingPunct="1">
      <a:defRPr sz="285" kern="1200">
        <a:solidFill>
          <a:schemeClr val="tx1"/>
        </a:solidFill>
        <a:latin typeface="+mn-lt"/>
        <a:ea typeface="+mn-ea"/>
        <a:cs typeface="+mn-cs"/>
      </a:defRPr>
    </a:lvl3pPr>
    <a:lvl4pPr marL="325755" algn="l" defTabSz="217170" rtl="0" eaLnBrk="1" latinLnBrk="0" hangingPunct="1">
      <a:defRPr sz="285" kern="1200">
        <a:solidFill>
          <a:schemeClr val="tx1"/>
        </a:solidFill>
        <a:latin typeface="+mn-lt"/>
        <a:ea typeface="+mn-ea"/>
        <a:cs typeface="+mn-cs"/>
      </a:defRPr>
    </a:lvl4pPr>
    <a:lvl5pPr marL="434340" algn="l" defTabSz="217170" rtl="0" eaLnBrk="1" latinLnBrk="0" hangingPunct="1">
      <a:defRPr sz="285" kern="1200">
        <a:solidFill>
          <a:schemeClr val="tx1"/>
        </a:solidFill>
        <a:latin typeface="+mn-lt"/>
        <a:ea typeface="+mn-ea"/>
        <a:cs typeface="+mn-cs"/>
      </a:defRPr>
    </a:lvl5pPr>
    <a:lvl6pPr marL="542925" algn="l" defTabSz="217170" rtl="0" eaLnBrk="1" latinLnBrk="0" hangingPunct="1">
      <a:defRPr sz="285" kern="1200">
        <a:solidFill>
          <a:schemeClr val="tx1"/>
        </a:solidFill>
        <a:latin typeface="+mn-lt"/>
        <a:ea typeface="+mn-ea"/>
        <a:cs typeface="+mn-cs"/>
      </a:defRPr>
    </a:lvl6pPr>
    <a:lvl7pPr marL="651510" algn="l" defTabSz="217170" rtl="0" eaLnBrk="1" latinLnBrk="0" hangingPunct="1">
      <a:defRPr sz="285" kern="1200">
        <a:solidFill>
          <a:schemeClr val="tx1"/>
        </a:solidFill>
        <a:latin typeface="+mn-lt"/>
        <a:ea typeface="+mn-ea"/>
        <a:cs typeface="+mn-cs"/>
      </a:defRPr>
    </a:lvl7pPr>
    <a:lvl8pPr marL="760095" algn="l" defTabSz="217170" rtl="0" eaLnBrk="1" latinLnBrk="0" hangingPunct="1">
      <a:defRPr sz="285" kern="1200">
        <a:solidFill>
          <a:schemeClr val="tx1"/>
        </a:solidFill>
        <a:latin typeface="+mn-lt"/>
        <a:ea typeface="+mn-ea"/>
        <a:cs typeface="+mn-cs"/>
      </a:defRPr>
    </a:lvl8pPr>
    <a:lvl9pPr marL="868680" algn="l" defTabSz="217170" rtl="0" eaLnBrk="1" latinLnBrk="0" hangingPunct="1">
      <a:defRPr sz="28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a:t>
            </a:fld>
            <a:endParaRPr lang="en-US"/>
          </a:p>
        </p:txBody>
      </p:sp>
    </p:spTree>
    <p:extLst>
      <p:ext uri="{BB962C8B-B14F-4D97-AF65-F5344CB8AC3E}">
        <p14:creationId xmlns:p14="http://schemas.microsoft.com/office/powerpoint/2010/main" val="3758839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sym typeface="Wingdings" pitchFamily="2" charset="2"/>
              </a:rPr>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11</a:t>
            </a:fld>
            <a:endParaRPr lang="en-US"/>
          </a:p>
        </p:txBody>
      </p:sp>
    </p:spTree>
    <p:extLst>
      <p:ext uri="{BB962C8B-B14F-4D97-AF65-F5344CB8AC3E}">
        <p14:creationId xmlns:p14="http://schemas.microsoft.com/office/powerpoint/2010/main" val="178882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12</a:t>
            </a:fld>
            <a:endParaRPr lang="en-US"/>
          </a:p>
        </p:txBody>
      </p:sp>
    </p:spTree>
    <p:extLst>
      <p:ext uri="{BB962C8B-B14F-4D97-AF65-F5344CB8AC3E}">
        <p14:creationId xmlns:p14="http://schemas.microsoft.com/office/powerpoint/2010/main" val="1633959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pPr marL="228600" lvl="0" indent="-228600">
              <a:buAutoNum type="alphaUcParenR"/>
            </a:pPr>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13</a:t>
            </a:fld>
            <a:endParaRPr lang="en-US"/>
          </a:p>
        </p:txBody>
      </p:sp>
    </p:spTree>
    <p:extLst>
      <p:ext uri="{BB962C8B-B14F-4D97-AF65-F5344CB8AC3E}">
        <p14:creationId xmlns:p14="http://schemas.microsoft.com/office/powerpoint/2010/main" val="3540029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14</a:t>
            </a:fld>
            <a:endParaRPr lang="en-US"/>
          </a:p>
        </p:txBody>
      </p:sp>
    </p:spTree>
    <p:extLst>
      <p:ext uri="{BB962C8B-B14F-4D97-AF65-F5344CB8AC3E}">
        <p14:creationId xmlns:p14="http://schemas.microsoft.com/office/powerpoint/2010/main" val="2430727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15</a:t>
            </a:fld>
            <a:endParaRPr lang="en-US"/>
          </a:p>
        </p:txBody>
      </p:sp>
    </p:spTree>
    <p:extLst>
      <p:ext uri="{BB962C8B-B14F-4D97-AF65-F5344CB8AC3E}">
        <p14:creationId xmlns:p14="http://schemas.microsoft.com/office/powerpoint/2010/main" val="2915506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Discrimination decoding analysis </a:t>
            </a:r>
          </a:p>
          <a:p>
            <a:r>
              <a:rPr lang="en-US" dirty="0"/>
              <a:t>-RT </a:t>
            </a:r>
          </a:p>
          <a:p>
            <a:pPr marL="171450" indent="-171450">
              <a:buFontTx/>
              <a:buChar char="-"/>
            </a:pPr>
            <a:r>
              <a:rPr lang="en-US" dirty="0"/>
              <a:t>VE is diff from </a:t>
            </a:r>
            <a:r>
              <a:rPr lang="en-US" dirty="0" err="1"/>
              <a:t>discrim</a:t>
            </a:r>
            <a:r>
              <a:rPr lang="en-US" dirty="0"/>
              <a:t> </a:t>
            </a:r>
          </a:p>
          <a:p>
            <a:pPr marL="171450" indent="-171450">
              <a:buFontTx/>
              <a:buChar char="-"/>
            </a:pPr>
            <a:endParaRPr lang="en-US" dirty="0"/>
          </a:p>
          <a:p>
            <a:pPr marL="171450" indent="-171450">
              <a:buFontTx/>
              <a:buChar char="-"/>
            </a:pPr>
            <a:endParaRPr lang="en-US" dirty="0"/>
          </a:p>
          <a:p>
            <a:pPr marL="171450" indent="-171450">
              <a:buFontTx/>
              <a:buChar char="-"/>
            </a:pPr>
            <a:r>
              <a:rPr lang="en-US" dirty="0"/>
              <a:t>Is the </a:t>
            </a:r>
            <a:r>
              <a:rPr lang="en-US" dirty="0" err="1"/>
              <a:t>interreliabilty</a:t>
            </a:r>
            <a:r>
              <a:rPr lang="en-US" dirty="0"/>
              <a:t> between </a:t>
            </a:r>
            <a:r>
              <a:rPr lang="en-US" dirty="0" err="1"/>
              <a:t>discrim</a:t>
            </a:r>
            <a:r>
              <a:rPr lang="en-US" dirty="0"/>
              <a:t> PC 125 x </a:t>
            </a:r>
            <a:r>
              <a:rPr lang="en-US" dirty="0" err="1"/>
              <a:t>Discrim</a:t>
            </a:r>
            <a:r>
              <a:rPr lang="en-US" dirty="0"/>
              <a:t> PC 125 </a:t>
            </a:r>
          </a:p>
          <a:p>
            <a:pPr marL="171450" indent="-171450">
              <a:buFontTx/>
              <a:buChar char="-"/>
            </a:pPr>
            <a:endParaRPr lang="en-US" dirty="0"/>
          </a:p>
          <a:p>
            <a:pPr marL="171450" indent="-171450">
              <a:buFontTx/>
              <a:buChar char="-"/>
            </a:pPr>
            <a:r>
              <a:rPr lang="en-US" dirty="0"/>
              <a:t>Fix the order of the conditions so that across the diagonals it’s the same comparisons and average matrix across the diagonal </a:t>
            </a:r>
          </a:p>
          <a:p>
            <a:pPr marL="171450" indent="-171450">
              <a:buFontTx/>
              <a:buChar char="-"/>
            </a:pPr>
            <a:endParaRPr lang="en-US" dirty="0"/>
          </a:p>
          <a:p>
            <a:pPr marL="171450" indent="-171450">
              <a:buFontTx/>
              <a:buChar char="-"/>
            </a:pPr>
            <a:r>
              <a:rPr lang="en-US" dirty="0"/>
              <a:t>Within duration across task comparison </a:t>
            </a:r>
          </a:p>
        </p:txBody>
      </p:sp>
      <p:sp>
        <p:nvSpPr>
          <p:cNvPr id="4" name="Slide Number Placeholder 3"/>
          <p:cNvSpPr>
            <a:spLocks noGrp="1"/>
          </p:cNvSpPr>
          <p:nvPr>
            <p:ph type="sldNum" sz="quarter" idx="5"/>
          </p:nvPr>
        </p:nvSpPr>
        <p:spPr/>
        <p:txBody>
          <a:bodyPr/>
          <a:lstStyle/>
          <a:p>
            <a:fld id="{2ADC201D-00FC-B449-9E60-0EA9A8E5564B}" type="slidenum">
              <a:rPr lang="en-US" smtClean="0"/>
              <a:t>16</a:t>
            </a:fld>
            <a:endParaRPr lang="en-US"/>
          </a:p>
        </p:txBody>
      </p:sp>
    </p:spTree>
    <p:extLst>
      <p:ext uri="{BB962C8B-B14F-4D97-AF65-F5344CB8AC3E}">
        <p14:creationId xmlns:p14="http://schemas.microsoft.com/office/powerpoint/2010/main" val="282843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2ADC201D-00FC-B449-9E60-0EA9A8E5564B}" type="slidenum">
              <a:rPr lang="en-US" smtClean="0"/>
              <a:t>17</a:t>
            </a:fld>
            <a:endParaRPr lang="en-US"/>
          </a:p>
        </p:txBody>
      </p:sp>
    </p:spTree>
    <p:extLst>
      <p:ext uri="{BB962C8B-B14F-4D97-AF65-F5344CB8AC3E}">
        <p14:creationId xmlns:p14="http://schemas.microsoft.com/office/powerpoint/2010/main" val="1474229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the font of the cell text smaller </a:t>
            </a:r>
          </a:p>
        </p:txBody>
      </p:sp>
      <p:sp>
        <p:nvSpPr>
          <p:cNvPr id="4" name="Slide Number Placeholder 3"/>
          <p:cNvSpPr>
            <a:spLocks noGrp="1"/>
          </p:cNvSpPr>
          <p:nvPr>
            <p:ph type="sldNum" sz="quarter" idx="5"/>
          </p:nvPr>
        </p:nvSpPr>
        <p:spPr/>
        <p:txBody>
          <a:bodyPr/>
          <a:lstStyle/>
          <a:p>
            <a:fld id="{2ADC201D-00FC-B449-9E60-0EA9A8E5564B}" type="slidenum">
              <a:rPr lang="en-US" smtClean="0"/>
              <a:t>18</a:t>
            </a:fld>
            <a:endParaRPr lang="en-US"/>
          </a:p>
        </p:txBody>
      </p:sp>
    </p:spTree>
    <p:extLst>
      <p:ext uri="{BB962C8B-B14F-4D97-AF65-F5344CB8AC3E}">
        <p14:creationId xmlns:p14="http://schemas.microsoft.com/office/powerpoint/2010/main" val="3413762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19</a:t>
            </a:fld>
            <a:endParaRPr lang="en-US"/>
          </a:p>
        </p:txBody>
      </p:sp>
    </p:spTree>
    <p:extLst>
      <p:ext uri="{BB962C8B-B14F-4D97-AF65-F5344CB8AC3E}">
        <p14:creationId xmlns:p14="http://schemas.microsoft.com/office/powerpoint/2010/main" val="363902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20</a:t>
            </a:fld>
            <a:endParaRPr lang="en-US"/>
          </a:p>
        </p:txBody>
      </p:sp>
    </p:spTree>
    <p:extLst>
      <p:ext uri="{BB962C8B-B14F-4D97-AF65-F5344CB8AC3E}">
        <p14:creationId xmlns:p14="http://schemas.microsoft.com/office/powerpoint/2010/main" val="398344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REMAKE A</a:t>
            </a:r>
          </a:p>
        </p:txBody>
      </p:sp>
      <p:sp>
        <p:nvSpPr>
          <p:cNvPr id="4" name="Slide Number Placeholder 3"/>
          <p:cNvSpPr>
            <a:spLocks noGrp="1"/>
          </p:cNvSpPr>
          <p:nvPr>
            <p:ph type="sldNum" sz="quarter" idx="5"/>
          </p:nvPr>
        </p:nvSpPr>
        <p:spPr/>
        <p:txBody>
          <a:bodyPr/>
          <a:lstStyle/>
          <a:p>
            <a:fld id="{2ADC201D-00FC-B449-9E60-0EA9A8E5564B}" type="slidenum">
              <a:rPr lang="en-US" smtClean="0"/>
              <a:t>2</a:t>
            </a:fld>
            <a:endParaRPr lang="en-US"/>
          </a:p>
        </p:txBody>
      </p:sp>
    </p:spTree>
    <p:extLst>
      <p:ext uri="{BB962C8B-B14F-4D97-AF65-F5344CB8AC3E}">
        <p14:creationId xmlns:p14="http://schemas.microsoft.com/office/powerpoint/2010/main" val="687312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21</a:t>
            </a:fld>
            <a:endParaRPr lang="en-US"/>
          </a:p>
        </p:txBody>
      </p:sp>
    </p:spTree>
    <p:extLst>
      <p:ext uri="{BB962C8B-B14F-4D97-AF65-F5344CB8AC3E}">
        <p14:creationId xmlns:p14="http://schemas.microsoft.com/office/powerpoint/2010/main" val="2193552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Faux magnifying glass</a:t>
            </a:r>
          </a:p>
          <a:p>
            <a:r>
              <a:rPr lang="en-US" dirty="0"/>
              <a:t>Make bed the </a:t>
            </a:r>
            <a:r>
              <a:rPr lang="en-US" dirty="0" err="1"/>
              <a:t>og</a:t>
            </a:r>
            <a:r>
              <a:rPr lang="en-US" dirty="0"/>
              <a:t> color</a:t>
            </a:r>
          </a:p>
          <a:p>
            <a:endParaRPr lang="en-US" dirty="0"/>
          </a:p>
          <a:p>
            <a:r>
              <a:rPr lang="en-US" dirty="0"/>
              <a:t>Put dotted line where presume edge of complete ground plane is, and then report that number </a:t>
            </a:r>
          </a:p>
        </p:txBody>
      </p:sp>
      <p:sp>
        <p:nvSpPr>
          <p:cNvPr id="4" name="Slide Number Placeholder 3"/>
          <p:cNvSpPr>
            <a:spLocks noGrp="1"/>
          </p:cNvSpPr>
          <p:nvPr>
            <p:ph type="sldNum" sz="quarter" idx="5"/>
          </p:nvPr>
        </p:nvSpPr>
        <p:spPr/>
        <p:txBody>
          <a:bodyPr/>
          <a:lstStyle/>
          <a:p>
            <a:fld id="{2ADC201D-00FC-B449-9E60-0EA9A8E5564B}" type="slidenum">
              <a:rPr lang="en-US" smtClean="0"/>
              <a:t>22</a:t>
            </a:fld>
            <a:endParaRPr lang="en-US"/>
          </a:p>
        </p:txBody>
      </p:sp>
    </p:spTree>
    <p:extLst>
      <p:ext uri="{BB962C8B-B14F-4D97-AF65-F5344CB8AC3E}">
        <p14:creationId xmlns:p14="http://schemas.microsoft.com/office/powerpoint/2010/main" val="1157150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Put A next to B and put the ground plane data on the bottom </a:t>
            </a:r>
          </a:p>
          <a:p>
            <a:endParaRPr lang="en-US" dirty="0"/>
          </a:p>
          <a:p>
            <a:r>
              <a:rPr lang="en-US" dirty="0"/>
              <a:t>Shrink the box and put it on the ground plane </a:t>
            </a:r>
          </a:p>
        </p:txBody>
      </p:sp>
      <p:sp>
        <p:nvSpPr>
          <p:cNvPr id="4" name="Slide Number Placeholder 3"/>
          <p:cNvSpPr>
            <a:spLocks noGrp="1"/>
          </p:cNvSpPr>
          <p:nvPr>
            <p:ph type="sldNum" sz="quarter" idx="5"/>
          </p:nvPr>
        </p:nvSpPr>
        <p:spPr/>
        <p:txBody>
          <a:bodyPr/>
          <a:lstStyle/>
          <a:p>
            <a:fld id="{2ADC201D-00FC-B449-9E60-0EA9A8E5564B}" type="slidenum">
              <a:rPr lang="en-US" smtClean="0"/>
              <a:t>23</a:t>
            </a:fld>
            <a:endParaRPr lang="en-US"/>
          </a:p>
        </p:txBody>
      </p:sp>
    </p:spTree>
    <p:extLst>
      <p:ext uri="{BB962C8B-B14F-4D97-AF65-F5344CB8AC3E}">
        <p14:creationId xmlns:p14="http://schemas.microsoft.com/office/powerpoint/2010/main" val="1585170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Make C D E narrower so that the </a:t>
            </a:r>
            <a:r>
              <a:rPr lang="en-US" dirty="0" err="1"/>
              <a:t>xaxis</a:t>
            </a:r>
            <a:r>
              <a:rPr lang="en-US" dirty="0"/>
              <a:t> are not crowded </a:t>
            </a:r>
          </a:p>
          <a:p>
            <a:r>
              <a:rPr lang="en-US" dirty="0"/>
              <a:t>Fix AB alignment </a:t>
            </a:r>
          </a:p>
          <a:p>
            <a:r>
              <a:rPr lang="en-US" dirty="0"/>
              <a:t>Finish figure text</a:t>
            </a:r>
          </a:p>
        </p:txBody>
      </p:sp>
      <p:sp>
        <p:nvSpPr>
          <p:cNvPr id="4" name="Slide Number Placeholder 3"/>
          <p:cNvSpPr>
            <a:spLocks noGrp="1"/>
          </p:cNvSpPr>
          <p:nvPr>
            <p:ph type="sldNum" sz="quarter" idx="5"/>
          </p:nvPr>
        </p:nvSpPr>
        <p:spPr/>
        <p:txBody>
          <a:bodyPr/>
          <a:lstStyle/>
          <a:p>
            <a:fld id="{2ADC201D-00FC-B449-9E60-0EA9A8E5564B}" type="slidenum">
              <a:rPr lang="en-US" smtClean="0"/>
              <a:t>25</a:t>
            </a:fld>
            <a:endParaRPr lang="en-US"/>
          </a:p>
        </p:txBody>
      </p:sp>
    </p:spTree>
    <p:extLst>
      <p:ext uri="{BB962C8B-B14F-4D97-AF65-F5344CB8AC3E}">
        <p14:creationId xmlns:p14="http://schemas.microsoft.com/office/powerpoint/2010/main" val="3570054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(z) For y axis label </a:t>
            </a:r>
          </a:p>
        </p:txBody>
      </p:sp>
      <p:sp>
        <p:nvSpPr>
          <p:cNvPr id="4" name="Slide Number Placeholder 3"/>
          <p:cNvSpPr>
            <a:spLocks noGrp="1"/>
          </p:cNvSpPr>
          <p:nvPr>
            <p:ph type="sldNum" sz="quarter" idx="5"/>
          </p:nvPr>
        </p:nvSpPr>
        <p:spPr/>
        <p:txBody>
          <a:bodyPr/>
          <a:lstStyle/>
          <a:p>
            <a:fld id="{2ADC201D-00FC-B449-9E60-0EA9A8E5564B}" type="slidenum">
              <a:rPr lang="en-US" smtClean="0"/>
              <a:t>26</a:t>
            </a:fld>
            <a:endParaRPr lang="en-US"/>
          </a:p>
        </p:txBody>
      </p:sp>
    </p:spTree>
    <p:extLst>
      <p:ext uri="{BB962C8B-B14F-4D97-AF65-F5344CB8AC3E}">
        <p14:creationId xmlns:p14="http://schemas.microsoft.com/office/powerpoint/2010/main" val="272743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DONE</a:t>
            </a: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27</a:t>
            </a:fld>
            <a:endParaRPr lang="en-US"/>
          </a:p>
        </p:txBody>
      </p:sp>
    </p:spTree>
    <p:extLst>
      <p:ext uri="{BB962C8B-B14F-4D97-AF65-F5344CB8AC3E}">
        <p14:creationId xmlns:p14="http://schemas.microsoft.com/office/powerpoint/2010/main" val="397583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3</a:t>
            </a:fld>
            <a:endParaRPr lang="en-US"/>
          </a:p>
        </p:txBody>
      </p:sp>
    </p:spTree>
    <p:extLst>
      <p:ext uri="{BB962C8B-B14F-4D97-AF65-F5344CB8AC3E}">
        <p14:creationId xmlns:p14="http://schemas.microsoft.com/office/powerpoint/2010/main" val="710445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6638" y="1143000"/>
            <a:ext cx="2244725" cy="3086100"/>
          </a:xfrm>
        </p:spPr>
      </p:sp>
      <p:sp>
        <p:nvSpPr>
          <p:cNvPr id="3" name="Notes Placeholder 2"/>
          <p:cNvSpPr>
            <a:spLocks noGrp="1"/>
          </p:cNvSpPr>
          <p:nvPr>
            <p:ph type="body" idx="1"/>
          </p:nvPr>
        </p:nvSpPr>
        <p:spPr/>
        <p:txBody>
          <a:bodyPr/>
          <a:lstStyle/>
          <a:p>
            <a:r>
              <a:rPr lang="en-US" dirty="0"/>
              <a:t>DONE</a:t>
            </a:r>
          </a:p>
          <a:p>
            <a:endParaRPr lang="en-US" dirty="0"/>
          </a:p>
          <a:p>
            <a:pPr marL="171450" indent="-171450">
              <a:buFont typeface="Arial" panose="020B0604020202020204" pitchFamily="34" charset="0"/>
              <a:buChar char="•"/>
            </a:pPr>
            <a:r>
              <a:rPr lang="en-US" dirty="0"/>
              <a:t>Note temporal evolution here (250 and 1000 are basically identical)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Pairwise </a:t>
            </a:r>
            <a:r>
              <a:rPr lang="en-US" dirty="0" err="1"/>
              <a:t>compareisons</a:t>
            </a:r>
            <a:r>
              <a:rPr lang="en-US" dirty="0"/>
              <a:t> between the plots – </a:t>
            </a:r>
            <a:r>
              <a:rPr lang="en-US" dirty="0" err="1"/>
              <a:t>Fischers</a:t>
            </a:r>
            <a:r>
              <a:rPr lang="en-US" dirty="0"/>
              <a:t> r to z transform (</a:t>
            </a:r>
            <a:r>
              <a:rPr lang="en-US" dirty="0" err="1"/>
              <a:t>linearlizes</a:t>
            </a:r>
            <a:r>
              <a:rPr lang="en-US" dirty="0"/>
              <a:t> the r values) </a:t>
            </a:r>
          </a:p>
          <a:p>
            <a:pPr marL="628650" lvl="1" indent="-171450">
              <a:buFont typeface="Arial" panose="020B0604020202020204" pitchFamily="34" charset="0"/>
              <a:buChar char="•"/>
            </a:pPr>
            <a:r>
              <a:rPr lang="en-US" dirty="0"/>
              <a:t>http://</a:t>
            </a:r>
            <a:r>
              <a:rPr lang="en-US" dirty="0" err="1"/>
              <a:t>vassarstats.net</a:t>
            </a:r>
            <a:r>
              <a:rPr lang="en-US" dirty="0"/>
              <a:t>/</a:t>
            </a:r>
            <a:r>
              <a:rPr lang="en-US" dirty="0" err="1"/>
              <a:t>rdiff.html</a:t>
            </a: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4</a:t>
            </a:fld>
            <a:endParaRPr lang="en-US"/>
          </a:p>
        </p:txBody>
      </p:sp>
    </p:spTree>
    <p:extLst>
      <p:ext uri="{BB962C8B-B14F-4D97-AF65-F5344CB8AC3E}">
        <p14:creationId xmlns:p14="http://schemas.microsoft.com/office/powerpoint/2010/main" val="203743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5</a:t>
            </a:fld>
            <a:endParaRPr lang="en-US"/>
          </a:p>
        </p:txBody>
      </p:sp>
    </p:spTree>
    <p:extLst>
      <p:ext uri="{BB962C8B-B14F-4D97-AF65-F5344CB8AC3E}">
        <p14:creationId xmlns:p14="http://schemas.microsoft.com/office/powerpoint/2010/main" val="15239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figure text: intercepts are not reported since they are all 0 </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6</a:t>
            </a:fld>
            <a:endParaRPr lang="en-US"/>
          </a:p>
        </p:txBody>
      </p:sp>
    </p:spTree>
    <p:extLst>
      <p:ext uri="{BB962C8B-B14F-4D97-AF65-F5344CB8AC3E}">
        <p14:creationId xmlns:p14="http://schemas.microsoft.com/office/powerpoint/2010/main" val="402320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7</a:t>
            </a:fld>
            <a:endParaRPr lang="en-US"/>
          </a:p>
        </p:txBody>
      </p:sp>
    </p:spTree>
    <p:extLst>
      <p:ext uri="{BB962C8B-B14F-4D97-AF65-F5344CB8AC3E}">
        <p14:creationId xmlns:p14="http://schemas.microsoft.com/office/powerpoint/2010/main" val="1953665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DC201D-00FC-B449-9E60-0EA9A8E5564B}" type="slidenum">
              <a:rPr lang="en-US" smtClean="0"/>
              <a:t>9</a:t>
            </a:fld>
            <a:endParaRPr lang="en-US"/>
          </a:p>
        </p:txBody>
      </p:sp>
    </p:spTree>
    <p:extLst>
      <p:ext uri="{BB962C8B-B14F-4D97-AF65-F5344CB8AC3E}">
        <p14:creationId xmlns:p14="http://schemas.microsoft.com/office/powerpoint/2010/main" val="3024190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DONE</a:t>
            </a:r>
          </a:p>
        </p:txBody>
      </p:sp>
      <p:sp>
        <p:nvSpPr>
          <p:cNvPr id="4" name="Slide Number Placeholder 3"/>
          <p:cNvSpPr>
            <a:spLocks noGrp="1"/>
          </p:cNvSpPr>
          <p:nvPr>
            <p:ph type="sldNum" sz="quarter" idx="5"/>
          </p:nvPr>
        </p:nvSpPr>
        <p:spPr/>
        <p:txBody>
          <a:bodyPr/>
          <a:lstStyle/>
          <a:p>
            <a:fld id="{2ADC201D-00FC-B449-9E60-0EA9A8E5564B}" type="slidenum">
              <a:rPr lang="en-US" smtClean="0"/>
              <a:t>10</a:t>
            </a:fld>
            <a:endParaRPr lang="en-US"/>
          </a:p>
        </p:txBody>
      </p:sp>
    </p:spTree>
    <p:extLst>
      <p:ext uri="{BB962C8B-B14F-4D97-AF65-F5344CB8AC3E}">
        <p14:creationId xmlns:p14="http://schemas.microsoft.com/office/powerpoint/2010/main" val="168544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89"/>
            <a:ext cx="5486400" cy="2428451"/>
          </a:xfrm>
        </p:spPr>
        <p:txBody>
          <a:bodyPr/>
          <a:lstStyle>
            <a:lvl1pPr marL="0" indent="0" algn="ctr">
              <a:buNone/>
              <a:defRPr sz="1920"/>
            </a:lvl1pPr>
            <a:lvl2pPr marL="365760" indent="0" algn="ctr">
              <a:buNone/>
              <a:defRPr sz="1600"/>
            </a:lvl2pPr>
            <a:lvl3pPr marL="731520" indent="0" algn="ctr">
              <a:buNone/>
              <a:defRPr sz="1440"/>
            </a:lvl3pPr>
            <a:lvl4pPr marL="1097280" indent="0" algn="ctr">
              <a:buNone/>
              <a:defRPr sz="1280"/>
            </a:lvl4pPr>
            <a:lvl5pPr marL="1463040" indent="0" algn="ctr">
              <a:buNone/>
              <a:defRPr sz="1280"/>
            </a:lvl5pPr>
            <a:lvl6pPr marL="1828800" indent="0" algn="ctr">
              <a:buNone/>
              <a:defRPr sz="1280"/>
            </a:lvl6pPr>
            <a:lvl7pPr marL="2194560" indent="0" algn="ctr">
              <a:buNone/>
              <a:defRPr sz="1280"/>
            </a:lvl7pPr>
            <a:lvl8pPr marL="2560320" indent="0" algn="ctr">
              <a:buNone/>
              <a:defRPr sz="1280"/>
            </a:lvl8pPr>
            <a:lvl9pPr marL="2926080"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6617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95612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7"/>
            <a:ext cx="1577340"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0" y="535517"/>
            <a:ext cx="4640580"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708848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95023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8"/>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solidFill>
              </a:defRPr>
            </a:lvl1pPr>
            <a:lvl2pPr marL="365760" indent="0">
              <a:buNone/>
              <a:defRPr sz="1600">
                <a:solidFill>
                  <a:schemeClr val="tx1">
                    <a:tint val="75000"/>
                  </a:schemeClr>
                </a:solidFill>
              </a:defRPr>
            </a:lvl2pPr>
            <a:lvl3pPr marL="731520" indent="0">
              <a:buNone/>
              <a:defRPr sz="1440">
                <a:solidFill>
                  <a:schemeClr val="tx1">
                    <a:tint val="75000"/>
                  </a:schemeClr>
                </a:solidFill>
              </a:defRPr>
            </a:lvl3pPr>
            <a:lvl4pPr marL="1097280" indent="0">
              <a:buNone/>
              <a:defRPr sz="1280">
                <a:solidFill>
                  <a:schemeClr val="tx1">
                    <a:tint val="75000"/>
                  </a:schemeClr>
                </a:solidFill>
              </a:defRPr>
            </a:lvl4pPr>
            <a:lvl5pPr marL="1463040" indent="0">
              <a:buNone/>
              <a:defRPr sz="1280">
                <a:solidFill>
                  <a:schemeClr val="tx1">
                    <a:tint val="75000"/>
                  </a:schemeClr>
                </a:solidFill>
              </a:defRPr>
            </a:lvl5pPr>
            <a:lvl6pPr marL="1828800" indent="0">
              <a:buNone/>
              <a:defRPr sz="1280">
                <a:solidFill>
                  <a:schemeClr val="tx1">
                    <a:tint val="75000"/>
                  </a:schemeClr>
                </a:solidFill>
              </a:defRPr>
            </a:lvl6pPr>
            <a:lvl7pPr marL="2194560" indent="0">
              <a:buNone/>
              <a:defRPr sz="1280">
                <a:solidFill>
                  <a:schemeClr val="tx1">
                    <a:tint val="75000"/>
                  </a:schemeClr>
                </a:solidFill>
              </a:defRPr>
            </a:lvl7pPr>
            <a:lvl8pPr marL="2560320" indent="0">
              <a:buNone/>
              <a:defRPr sz="1280">
                <a:solidFill>
                  <a:schemeClr val="tx1">
                    <a:tint val="75000"/>
                  </a:schemeClr>
                </a:solidFill>
              </a:defRPr>
            </a:lvl8pPr>
            <a:lvl9pPr marL="2926080" indent="0">
              <a:buNone/>
              <a:defRPr sz="12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7F9A741-F67D-C748-A863-20B5F5EE442E}" type="datetimeFigureOut">
              <a:rPr lang="en-US" smtClean="0"/>
              <a:t>6/27/23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9179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4"/>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82006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0" y="2465706"/>
            <a:ext cx="3109913" cy="1208404"/>
          </a:xfrm>
        </p:spPr>
        <p:txBody>
          <a:bodyPr anchor="b"/>
          <a:lstStyle>
            <a:lvl1pPr marL="0" indent="0">
              <a:buNone/>
              <a:defRPr sz="1920" b="1"/>
            </a:lvl1pPr>
            <a:lvl2pPr marL="365760" indent="0">
              <a:buNone/>
              <a:defRPr sz="1600" b="1"/>
            </a:lvl2pPr>
            <a:lvl3pPr marL="731520" indent="0">
              <a:buNone/>
              <a:defRPr sz="1440" b="1"/>
            </a:lvl3pPr>
            <a:lvl4pPr marL="1097280" indent="0">
              <a:buNone/>
              <a:defRPr sz="1280" b="1"/>
            </a:lvl4pPr>
            <a:lvl5pPr marL="1463040" indent="0">
              <a:buNone/>
              <a:defRPr sz="1280" b="1"/>
            </a:lvl5pPr>
            <a:lvl6pPr marL="1828800" indent="0">
              <a:buNone/>
              <a:defRPr sz="1280" b="1"/>
            </a:lvl6pPr>
            <a:lvl7pPr marL="2194560" indent="0">
              <a:buNone/>
              <a:defRPr sz="1280" b="1"/>
            </a:lvl7pPr>
            <a:lvl8pPr marL="2560320" indent="0">
              <a:buNone/>
              <a:defRPr sz="1280" b="1"/>
            </a:lvl8pPr>
            <a:lvl9pPr marL="2926080"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0"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F9A741-F67D-C748-A863-20B5F5EE442E}" type="datetimeFigureOut">
              <a:rPr lang="en-US" smtClean="0"/>
              <a:t>6/27/23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75310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7F9A741-F67D-C748-A863-20B5F5EE442E}" type="datetimeFigureOut">
              <a:rPr lang="en-US" smtClean="0"/>
              <a:t>6/27/23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2841468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F9A741-F67D-C748-A863-20B5F5EE442E}" type="datetimeFigureOut">
              <a:rPr lang="en-US" smtClean="0"/>
              <a:t>6/27/23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1933190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6260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0" indent="0">
              <a:buNone/>
              <a:defRPr sz="2240"/>
            </a:lvl2pPr>
            <a:lvl3pPr marL="731520" indent="0">
              <a:buNone/>
              <a:defRPr sz="1920"/>
            </a:lvl3pPr>
            <a:lvl4pPr marL="1097280" indent="0">
              <a:buNone/>
              <a:defRPr sz="1600"/>
            </a:lvl4pPr>
            <a:lvl5pPr marL="1463040" indent="0">
              <a:buNone/>
              <a:defRPr sz="1600"/>
            </a:lvl5pPr>
            <a:lvl6pPr marL="1828800" indent="0">
              <a:buNone/>
              <a:defRPr sz="1600"/>
            </a:lvl6pPr>
            <a:lvl7pPr marL="2194560" indent="0">
              <a:buNone/>
              <a:defRPr sz="1600"/>
            </a:lvl7pPr>
            <a:lvl8pPr marL="2560320" indent="0">
              <a:buNone/>
              <a:defRPr sz="1600"/>
            </a:lvl8pPr>
            <a:lvl9pPr marL="292608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29"/>
          </a:xfrm>
        </p:spPr>
        <p:txBody>
          <a:bodyPr/>
          <a:lstStyle>
            <a:lvl1pPr marL="0" indent="0">
              <a:buNone/>
              <a:defRPr sz="1280"/>
            </a:lvl1pPr>
            <a:lvl2pPr marL="365760" indent="0">
              <a:buNone/>
              <a:defRPr sz="1120"/>
            </a:lvl2pPr>
            <a:lvl3pPr marL="731520" indent="0">
              <a:buNone/>
              <a:defRPr sz="960"/>
            </a:lvl3pPr>
            <a:lvl4pPr marL="1097280" indent="0">
              <a:buNone/>
              <a:defRPr sz="800"/>
            </a:lvl4pPr>
            <a:lvl5pPr marL="1463040" indent="0">
              <a:buNone/>
              <a:defRPr sz="800"/>
            </a:lvl5pPr>
            <a:lvl6pPr marL="1828800" indent="0">
              <a:buNone/>
              <a:defRPr sz="800"/>
            </a:lvl6pPr>
            <a:lvl7pPr marL="2194560" indent="0">
              <a:buNone/>
              <a:defRPr sz="800"/>
            </a:lvl7pPr>
            <a:lvl8pPr marL="2560320" indent="0">
              <a:buNone/>
              <a:defRPr sz="800"/>
            </a:lvl8pPr>
            <a:lvl9pPr marL="292608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7F9A741-F67D-C748-A863-20B5F5EE442E}" type="datetimeFigureOut">
              <a:rPr lang="en-US" smtClean="0"/>
              <a:t>6/27/23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5558-F2D0-E34B-9253-E410F9941AC9}" type="slidenum">
              <a:rPr lang="en-US" smtClean="0"/>
              <a:t>‹#›</a:t>
            </a:fld>
            <a:endParaRPr lang="en-US"/>
          </a:p>
        </p:txBody>
      </p:sp>
    </p:spTree>
    <p:extLst>
      <p:ext uri="{BB962C8B-B14F-4D97-AF65-F5344CB8AC3E}">
        <p14:creationId xmlns:p14="http://schemas.microsoft.com/office/powerpoint/2010/main" val="3569986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4"/>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75000"/>
                  </a:schemeClr>
                </a:solidFill>
              </a:defRPr>
            </a:lvl1pPr>
          </a:lstStyle>
          <a:p>
            <a:fld id="{77F9A741-F67D-C748-A863-20B5F5EE442E}" type="datetimeFigureOut">
              <a:rPr lang="en-US" smtClean="0"/>
              <a:t>6/27/23</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75000"/>
                  </a:schemeClr>
                </a:solidFill>
              </a:defRPr>
            </a:lvl1pPr>
          </a:lstStyle>
          <a:p>
            <a:fld id="{6E725558-F2D0-E34B-9253-E410F9941AC9}" type="slidenum">
              <a:rPr lang="en-US" smtClean="0"/>
              <a:t>‹#›</a:t>
            </a:fld>
            <a:endParaRPr lang="en-US"/>
          </a:p>
        </p:txBody>
      </p:sp>
    </p:spTree>
    <p:extLst>
      <p:ext uri="{BB962C8B-B14F-4D97-AF65-F5344CB8AC3E}">
        <p14:creationId xmlns:p14="http://schemas.microsoft.com/office/powerpoint/2010/main" val="3519223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731520"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0" indent="-182880" algn="l" defTabSz="731520"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0" indent="-182880" algn="l" defTabSz="731520"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00" indent="-182880" algn="l" defTabSz="73152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2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68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4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0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60" indent="-182880" algn="l" defTabSz="731520"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0" rtl="0" eaLnBrk="1" latinLnBrk="0" hangingPunct="1">
        <a:defRPr sz="1440" kern="1200">
          <a:solidFill>
            <a:schemeClr val="tx1"/>
          </a:solidFill>
          <a:latin typeface="+mn-lt"/>
          <a:ea typeface="+mn-ea"/>
          <a:cs typeface="+mn-cs"/>
        </a:defRPr>
      </a:lvl1pPr>
      <a:lvl2pPr marL="365760" algn="l" defTabSz="731520" rtl="0" eaLnBrk="1" latinLnBrk="0" hangingPunct="1">
        <a:defRPr sz="1440" kern="1200">
          <a:solidFill>
            <a:schemeClr val="tx1"/>
          </a:solidFill>
          <a:latin typeface="+mn-lt"/>
          <a:ea typeface="+mn-ea"/>
          <a:cs typeface="+mn-cs"/>
        </a:defRPr>
      </a:lvl2pPr>
      <a:lvl3pPr marL="731520" algn="l" defTabSz="731520" rtl="0" eaLnBrk="1" latinLnBrk="0" hangingPunct="1">
        <a:defRPr sz="1440" kern="1200">
          <a:solidFill>
            <a:schemeClr val="tx1"/>
          </a:solidFill>
          <a:latin typeface="+mn-lt"/>
          <a:ea typeface="+mn-ea"/>
          <a:cs typeface="+mn-cs"/>
        </a:defRPr>
      </a:lvl3pPr>
      <a:lvl4pPr marL="1097280" algn="l" defTabSz="731520" rtl="0" eaLnBrk="1" latinLnBrk="0" hangingPunct="1">
        <a:defRPr sz="1440" kern="1200">
          <a:solidFill>
            <a:schemeClr val="tx1"/>
          </a:solidFill>
          <a:latin typeface="+mn-lt"/>
          <a:ea typeface="+mn-ea"/>
          <a:cs typeface="+mn-cs"/>
        </a:defRPr>
      </a:lvl4pPr>
      <a:lvl5pPr marL="1463040" algn="l" defTabSz="731520" rtl="0" eaLnBrk="1" latinLnBrk="0" hangingPunct="1">
        <a:defRPr sz="1440" kern="1200">
          <a:solidFill>
            <a:schemeClr val="tx1"/>
          </a:solidFill>
          <a:latin typeface="+mn-lt"/>
          <a:ea typeface="+mn-ea"/>
          <a:cs typeface="+mn-cs"/>
        </a:defRPr>
      </a:lvl5pPr>
      <a:lvl6pPr marL="1828800" algn="l" defTabSz="731520" rtl="0" eaLnBrk="1" latinLnBrk="0" hangingPunct="1">
        <a:defRPr sz="1440" kern="1200">
          <a:solidFill>
            <a:schemeClr val="tx1"/>
          </a:solidFill>
          <a:latin typeface="+mn-lt"/>
          <a:ea typeface="+mn-ea"/>
          <a:cs typeface="+mn-cs"/>
        </a:defRPr>
      </a:lvl6pPr>
      <a:lvl7pPr marL="2194560" algn="l" defTabSz="731520" rtl="0" eaLnBrk="1" latinLnBrk="0" hangingPunct="1">
        <a:defRPr sz="1440" kern="1200">
          <a:solidFill>
            <a:schemeClr val="tx1"/>
          </a:solidFill>
          <a:latin typeface="+mn-lt"/>
          <a:ea typeface="+mn-ea"/>
          <a:cs typeface="+mn-cs"/>
        </a:defRPr>
      </a:lvl7pPr>
      <a:lvl8pPr marL="2560320" algn="l" defTabSz="731520" rtl="0" eaLnBrk="1" latinLnBrk="0" hangingPunct="1">
        <a:defRPr sz="1440" kern="1200">
          <a:solidFill>
            <a:schemeClr val="tx1"/>
          </a:solidFill>
          <a:latin typeface="+mn-lt"/>
          <a:ea typeface="+mn-ea"/>
          <a:cs typeface="+mn-cs"/>
        </a:defRPr>
      </a:lvl8pPr>
      <a:lvl9pPr marL="2926080" algn="l" defTabSz="731520"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8.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16.png"/><Relationship Id="rId2" Type="http://schemas.openxmlformats.org/officeDocument/2006/relationships/notesSlide" Target="../notesSlides/notesSlide10.xml"/><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19.png"/><Relationship Id="rId5" Type="http://schemas.openxmlformats.org/officeDocument/2006/relationships/image" Target="../media/image54.png"/><Relationship Id="rId15" Type="http://schemas.openxmlformats.org/officeDocument/2006/relationships/image" Target="../media/image60.png"/><Relationship Id="rId10" Type="http://schemas.openxmlformats.org/officeDocument/2006/relationships/image" Target="../media/image18.png"/><Relationship Id="rId4" Type="http://schemas.openxmlformats.org/officeDocument/2006/relationships/image" Target="../media/image53.png"/><Relationship Id="rId9" Type="http://schemas.openxmlformats.org/officeDocument/2006/relationships/image" Target="../media/image17.png"/><Relationship Id="rId1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19.png"/><Relationship Id="rId4" Type="http://schemas.openxmlformats.org/officeDocument/2006/relationships/image" Target="../media/image6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6.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70.png"/><Relationship Id="rId5" Type="http://schemas.openxmlformats.org/officeDocument/2006/relationships/image" Target="../media/image18.png"/><Relationship Id="rId10" Type="http://schemas.openxmlformats.org/officeDocument/2006/relationships/image" Target="../media/image69.png"/><Relationship Id="rId4" Type="http://schemas.openxmlformats.org/officeDocument/2006/relationships/image" Target="../media/image17.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9.png"/><Relationship Id="rId7" Type="http://schemas.openxmlformats.org/officeDocument/2006/relationships/image" Target="../media/image81.emf"/><Relationship Id="rId12"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0.emf"/><Relationship Id="rId11" Type="http://schemas.openxmlformats.org/officeDocument/2006/relationships/image" Target="../media/image19.png"/><Relationship Id="rId5" Type="http://schemas.openxmlformats.org/officeDocument/2006/relationships/image" Target="../media/image78.png"/><Relationship Id="rId10" Type="http://schemas.openxmlformats.org/officeDocument/2006/relationships/image" Target="../media/image18.png"/><Relationship Id="rId4" Type="http://schemas.openxmlformats.org/officeDocument/2006/relationships/image" Target="../media/image77.png"/><Relationship Id="rId9" Type="http://schemas.openxmlformats.org/officeDocument/2006/relationships/image" Target="../media/image17.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9.png"/><Relationship Id="rId7" Type="http://schemas.openxmlformats.org/officeDocument/2006/relationships/image" Target="../media/image17.png"/><Relationship Id="rId12" Type="http://schemas.openxmlformats.org/officeDocument/2006/relationships/image" Target="../media/image85.emf"/><Relationship Id="rId17" Type="http://schemas.openxmlformats.org/officeDocument/2006/relationships/image" Target="../media/image87.png"/><Relationship Id="rId2" Type="http://schemas.openxmlformats.org/officeDocument/2006/relationships/notesSlide" Target="../notesSlides/notesSlide24.xml"/><Relationship Id="rId16"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84.emf"/><Relationship Id="rId5" Type="http://schemas.openxmlformats.org/officeDocument/2006/relationships/image" Target="../media/image78.png"/><Relationship Id="rId15" Type="http://schemas.openxmlformats.org/officeDocument/2006/relationships/image" Target="../media/image85.png"/><Relationship Id="rId10" Type="http://schemas.openxmlformats.org/officeDocument/2006/relationships/image" Target="../media/image83.emf"/><Relationship Id="rId4" Type="http://schemas.openxmlformats.org/officeDocument/2006/relationships/image" Target="../media/image77.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6.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16.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7.png"/><Relationship Id="rId3" Type="http://schemas.openxmlformats.org/officeDocument/2006/relationships/image" Target="../media/image26.png"/><Relationship Id="rId7" Type="http://schemas.openxmlformats.org/officeDocument/2006/relationships/image" Target="../media/image33.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19.pn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5.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19.png"/><Relationship Id="rId4" Type="http://schemas.openxmlformats.org/officeDocument/2006/relationships/image" Target="../media/image39.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4.png"/><Relationship Id="rId3" Type="http://schemas.openxmlformats.org/officeDocument/2006/relationships/image" Target="../media/image38.png"/><Relationship Id="rId7" Type="http://schemas.openxmlformats.org/officeDocument/2006/relationships/image" Target="../media/image16.png"/><Relationship Id="rId12"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2.png"/><Relationship Id="rId5" Type="http://schemas.openxmlformats.org/officeDocument/2006/relationships/image" Target="../media/image40.png"/><Relationship Id="rId10" Type="http://schemas.openxmlformats.org/officeDocument/2006/relationships/image" Target="../media/image19.png"/><Relationship Id="rId4" Type="http://schemas.openxmlformats.org/officeDocument/2006/relationships/image" Target="../media/image39.png"/><Relationship Id="rId9" Type="http://schemas.openxmlformats.org/officeDocument/2006/relationships/image" Target="../media/image18.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16.pn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6.png"/><Relationship Id="rId5" Type="http://schemas.openxmlformats.org/officeDocument/2006/relationships/image" Target="../media/image39.png"/><Relationship Id="rId10" Type="http://schemas.openxmlformats.org/officeDocument/2006/relationships/image" Target="../media/image19.png"/><Relationship Id="rId4" Type="http://schemas.openxmlformats.org/officeDocument/2006/relationships/image" Target="../media/image42.png"/><Relationship Id="rId9" Type="http://schemas.openxmlformats.org/officeDocument/2006/relationships/image" Target="../media/image18.pn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8889242-526B-8AFB-E09C-6A2CC6EBB890}"/>
              </a:ext>
            </a:extLst>
          </p:cNvPr>
          <p:cNvGrpSpPr/>
          <p:nvPr/>
        </p:nvGrpSpPr>
        <p:grpSpPr>
          <a:xfrm>
            <a:off x="66372" y="478541"/>
            <a:ext cx="2356885" cy="2252074"/>
            <a:chOff x="3241258" y="14170384"/>
            <a:chExt cx="9066386" cy="8464885"/>
          </a:xfrm>
        </p:grpSpPr>
        <p:sp>
          <p:nvSpPr>
            <p:cNvPr id="4" name="TextBox 3">
              <a:extLst>
                <a:ext uri="{FF2B5EF4-FFF2-40B4-BE49-F238E27FC236}">
                  <a16:creationId xmlns:a16="http://schemas.microsoft.com/office/drawing/2014/main" id="{8FAD3932-FFB0-5140-BD64-E1A1A5387903}"/>
                </a:ext>
              </a:extLst>
            </p:cNvPr>
            <p:cNvSpPr txBox="1"/>
            <p:nvPr/>
          </p:nvSpPr>
          <p:spPr>
            <a:xfrm rot="16200000">
              <a:off x="2524188" y="15879644"/>
              <a:ext cx="3796004"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Target Image</a:t>
              </a:r>
            </a:p>
          </p:txBody>
        </p:sp>
        <p:pic>
          <p:nvPicPr>
            <p:cNvPr id="8" name="Picture 7">
              <a:extLst>
                <a:ext uri="{FF2B5EF4-FFF2-40B4-BE49-F238E27FC236}">
                  <a16:creationId xmlns:a16="http://schemas.microsoft.com/office/drawing/2014/main" id="{79351DB9-5801-BE4C-BCDA-C2F6B1811ADA}"/>
                </a:ext>
              </a:extLst>
            </p:cNvPr>
            <p:cNvPicPr>
              <a:picLocks noChangeAspect="1"/>
            </p:cNvPicPr>
            <p:nvPr/>
          </p:nvPicPr>
          <p:blipFill>
            <a:blip r:embed="rId3"/>
            <a:stretch>
              <a:fillRect/>
            </a:stretch>
          </p:blipFill>
          <p:spPr>
            <a:xfrm>
              <a:off x="4813731" y="14445551"/>
              <a:ext cx="5201009" cy="3776080"/>
            </a:xfrm>
            <a:prstGeom prst="rect">
              <a:avLst/>
            </a:prstGeom>
          </p:spPr>
        </p:pic>
        <p:pic>
          <p:nvPicPr>
            <p:cNvPr id="10" name="Picture 9">
              <a:extLst>
                <a:ext uri="{FF2B5EF4-FFF2-40B4-BE49-F238E27FC236}">
                  <a16:creationId xmlns:a16="http://schemas.microsoft.com/office/drawing/2014/main" id="{321B0D57-FCD5-4B45-9F55-A82B8FF3225B}"/>
                </a:ext>
              </a:extLst>
            </p:cNvPr>
            <p:cNvPicPr>
              <a:picLocks noChangeAspect="1"/>
            </p:cNvPicPr>
            <p:nvPr/>
          </p:nvPicPr>
          <p:blipFill>
            <a:blip r:embed="rId4"/>
            <a:stretch>
              <a:fillRect/>
            </a:stretch>
          </p:blipFill>
          <p:spPr>
            <a:xfrm>
              <a:off x="4801014" y="18773669"/>
              <a:ext cx="5201009" cy="3776080"/>
            </a:xfrm>
            <a:prstGeom prst="rect">
              <a:avLst/>
            </a:prstGeom>
          </p:spPr>
        </p:pic>
        <p:grpSp>
          <p:nvGrpSpPr>
            <p:cNvPr id="30" name="Group 29">
              <a:extLst>
                <a:ext uri="{FF2B5EF4-FFF2-40B4-BE49-F238E27FC236}">
                  <a16:creationId xmlns:a16="http://schemas.microsoft.com/office/drawing/2014/main" id="{A15B43FE-DDBF-8848-A28A-ADC682BD3A90}"/>
                </a:ext>
              </a:extLst>
            </p:cNvPr>
            <p:cNvGrpSpPr/>
            <p:nvPr/>
          </p:nvGrpSpPr>
          <p:grpSpPr>
            <a:xfrm>
              <a:off x="10140646" y="18773664"/>
              <a:ext cx="2166998" cy="3861605"/>
              <a:chOff x="9994616" y="7037272"/>
              <a:chExt cx="1263492" cy="3328969"/>
            </a:xfrm>
          </p:grpSpPr>
          <p:pic>
            <p:nvPicPr>
              <p:cNvPr id="17" name="Picture 16">
                <a:extLst>
                  <a:ext uri="{FF2B5EF4-FFF2-40B4-BE49-F238E27FC236}">
                    <a16:creationId xmlns:a16="http://schemas.microsoft.com/office/drawing/2014/main" id="{2CC14B7D-5AE7-2F47-B879-2D0EBF3D9A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433434" y="8598454"/>
                <a:ext cx="3255292" cy="132928"/>
              </a:xfrm>
              <a:prstGeom prst="rect">
                <a:avLst/>
              </a:prstGeom>
            </p:spPr>
          </p:pic>
          <p:sp>
            <p:nvSpPr>
              <p:cNvPr id="18" name="Text Box 49">
                <a:extLst>
                  <a:ext uri="{FF2B5EF4-FFF2-40B4-BE49-F238E27FC236}">
                    <a16:creationId xmlns:a16="http://schemas.microsoft.com/office/drawing/2014/main" id="{90D1733B-4D86-BD47-9FD0-0314CDD58D10}"/>
                  </a:ext>
                </a:extLst>
              </p:cNvPr>
              <p:cNvSpPr txBox="1"/>
              <p:nvPr/>
            </p:nvSpPr>
            <p:spPr>
              <a:xfrm>
                <a:off x="10104715" y="7186029"/>
                <a:ext cx="1153393" cy="431269"/>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- 0.25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sp>
            <p:nvSpPr>
              <p:cNvPr id="19" name="Text Box 50">
                <a:extLst>
                  <a:ext uri="{FF2B5EF4-FFF2-40B4-BE49-F238E27FC236}">
                    <a16:creationId xmlns:a16="http://schemas.microsoft.com/office/drawing/2014/main" id="{195A1B83-35E8-494E-B7E1-2BC827D095C6}"/>
                  </a:ext>
                </a:extLst>
              </p:cNvPr>
              <p:cNvSpPr txBox="1"/>
              <p:nvPr/>
            </p:nvSpPr>
            <p:spPr>
              <a:xfrm>
                <a:off x="10104740" y="9832660"/>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a:latin typeface="Arial" panose="020B0604020202020204" pitchFamily="34" charset="0"/>
                    <a:ea typeface="Calibri" panose="020F0502020204030204" pitchFamily="34" charset="0"/>
                    <a:cs typeface="Arial" panose="020B0604020202020204" pitchFamily="34" charset="0"/>
                  </a:rPr>
                  <a:t>- 5 m</a:t>
                </a:r>
                <a:endParaRPr lang="en-US" sz="1200">
                  <a:latin typeface="Arial" panose="020B0604020202020204" pitchFamily="34" charset="0"/>
                  <a:ea typeface="Calibri" panose="020F0502020204030204" pitchFamily="34" charset="0"/>
                  <a:cs typeface="Arial" panose="020B0604020202020204" pitchFamily="34" charset="0"/>
                </a:endParaRPr>
              </a:p>
            </p:txBody>
          </p:sp>
          <p:sp>
            <p:nvSpPr>
              <p:cNvPr id="20" name="Text Box 51">
                <a:extLst>
                  <a:ext uri="{FF2B5EF4-FFF2-40B4-BE49-F238E27FC236}">
                    <a16:creationId xmlns:a16="http://schemas.microsoft.com/office/drawing/2014/main" id="{312F9861-5E26-5C44-A7F3-6D92D2436B1C}"/>
                  </a:ext>
                </a:extLst>
              </p:cNvPr>
              <p:cNvSpPr txBox="1"/>
              <p:nvPr/>
            </p:nvSpPr>
            <p:spPr>
              <a:xfrm>
                <a:off x="10139332" y="8474313"/>
                <a:ext cx="972833" cy="533581"/>
              </a:xfrm>
              <a:prstGeom prst="rect">
                <a:avLst/>
              </a:prstGeom>
              <a:no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r>
                  <a:rPr lang="en-US" sz="800" dirty="0">
                    <a:latin typeface="Arial" panose="020B0604020202020204" pitchFamily="34" charset="0"/>
                    <a:ea typeface="Calibri" panose="020F0502020204030204" pitchFamily="34" charset="0"/>
                    <a:cs typeface="Arial" panose="020B0604020202020204" pitchFamily="34" charset="0"/>
                  </a:rPr>
                  <a:t>- 2.6 m</a:t>
                </a:r>
                <a:endParaRPr lang="en-US" sz="1200" dirty="0">
                  <a:latin typeface="Arial" panose="020B0604020202020204" pitchFamily="34" charset="0"/>
                  <a:ea typeface="Calibri" panose="020F0502020204030204" pitchFamily="34" charset="0"/>
                  <a:cs typeface="Arial" panose="020B0604020202020204" pitchFamily="34" charset="0"/>
                </a:endParaRPr>
              </a:p>
            </p:txBody>
          </p:sp>
        </p:grpSp>
        <p:sp>
          <p:nvSpPr>
            <p:cNvPr id="21" name="TextBox 20">
              <a:extLst>
                <a:ext uri="{FF2B5EF4-FFF2-40B4-BE49-F238E27FC236}">
                  <a16:creationId xmlns:a16="http://schemas.microsoft.com/office/drawing/2014/main" id="{ECD613B0-3EC0-6143-BEDB-8E04DFCCD07C}"/>
                </a:ext>
              </a:extLst>
            </p:cNvPr>
            <p:cNvSpPr txBox="1"/>
            <p:nvPr/>
          </p:nvSpPr>
          <p:spPr>
            <a:xfrm rot="16200000">
              <a:off x="2675809" y="20043978"/>
              <a:ext cx="3500475" cy="887957"/>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Image</a:t>
              </a:r>
            </a:p>
          </p:txBody>
        </p:sp>
        <p:sp>
          <p:nvSpPr>
            <p:cNvPr id="80" name="TextBox 79">
              <a:extLst>
                <a:ext uri="{FF2B5EF4-FFF2-40B4-BE49-F238E27FC236}">
                  <a16:creationId xmlns:a16="http://schemas.microsoft.com/office/drawing/2014/main" id="{ECDE56DE-8059-A040-B854-BD9F482457E1}"/>
                </a:ext>
              </a:extLst>
            </p:cNvPr>
            <p:cNvSpPr txBox="1"/>
            <p:nvPr/>
          </p:nvSpPr>
          <p:spPr>
            <a:xfrm>
              <a:off x="3241258" y="14170384"/>
              <a:ext cx="1539134" cy="867630"/>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pic>
        <p:nvPicPr>
          <p:cNvPr id="25" name="Picture 24">
            <a:extLst>
              <a:ext uri="{FF2B5EF4-FFF2-40B4-BE49-F238E27FC236}">
                <a16:creationId xmlns:a16="http://schemas.microsoft.com/office/drawing/2014/main" id="{FD8C4837-2CBD-5944-A6F0-B7592D9C9C2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2624695" y="883525"/>
            <a:ext cx="1005840" cy="731520"/>
          </a:xfrm>
          <a:prstGeom prst="rect">
            <a:avLst/>
          </a:prstGeom>
          <a:ln>
            <a:solidFill>
              <a:schemeClr val="tx1"/>
            </a:solidFill>
          </a:ln>
        </p:spPr>
      </p:pic>
      <p:pic>
        <p:nvPicPr>
          <p:cNvPr id="24" name="Picture 23">
            <a:extLst>
              <a:ext uri="{FF2B5EF4-FFF2-40B4-BE49-F238E27FC236}">
                <a16:creationId xmlns:a16="http://schemas.microsoft.com/office/drawing/2014/main" id="{6FF170CC-8F62-E545-8929-1C4A75E6F9AF}"/>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3381826" y="754326"/>
            <a:ext cx="1005840" cy="731520"/>
          </a:xfrm>
          <a:prstGeom prst="rect">
            <a:avLst/>
          </a:prstGeom>
        </p:spPr>
      </p:pic>
      <p:sp>
        <p:nvSpPr>
          <p:cNvPr id="36" name="TextBox 35">
            <a:extLst>
              <a:ext uri="{FF2B5EF4-FFF2-40B4-BE49-F238E27FC236}">
                <a16:creationId xmlns:a16="http://schemas.microsoft.com/office/drawing/2014/main" id="{7B6DD9BC-7F95-7143-A88B-8A049C867FBF}"/>
              </a:ext>
            </a:extLst>
          </p:cNvPr>
          <p:cNvSpPr txBox="1"/>
          <p:nvPr/>
        </p:nvSpPr>
        <p:spPr>
          <a:xfrm>
            <a:off x="3614722" y="1471386"/>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pic>
        <p:nvPicPr>
          <p:cNvPr id="26" name="Picture 25">
            <a:extLst>
              <a:ext uri="{FF2B5EF4-FFF2-40B4-BE49-F238E27FC236}">
                <a16:creationId xmlns:a16="http://schemas.microsoft.com/office/drawing/2014/main" id="{E197D8B9-9740-1946-83C5-0499C92EA564}"/>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4134829" y="647294"/>
            <a:ext cx="1005840" cy="731520"/>
          </a:xfrm>
          <a:prstGeom prst="rect">
            <a:avLst/>
          </a:prstGeom>
          <a:ln>
            <a:noFill/>
          </a:ln>
          <a:extLst>
            <a:ext uri="{53640926-AAD7-44D8-BBD7-CCE9431645EC}">
              <a14:shadowObscured xmlns:a14="http://schemas.microsoft.com/office/drawing/2010/main"/>
            </a:ext>
          </a:extLst>
        </p:spPr>
      </p:pic>
      <p:sp>
        <p:nvSpPr>
          <p:cNvPr id="37" name="TextBox 36">
            <a:extLst>
              <a:ext uri="{FF2B5EF4-FFF2-40B4-BE49-F238E27FC236}">
                <a16:creationId xmlns:a16="http://schemas.microsoft.com/office/drawing/2014/main" id="{211D1858-CE67-424D-BAD0-9D47D2F01B46}"/>
              </a:ext>
            </a:extLst>
          </p:cNvPr>
          <p:cNvSpPr txBox="1"/>
          <p:nvPr/>
        </p:nvSpPr>
        <p:spPr>
          <a:xfrm>
            <a:off x="2646406" y="1591907"/>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38" name="TextBox 37">
            <a:extLst>
              <a:ext uri="{FF2B5EF4-FFF2-40B4-BE49-F238E27FC236}">
                <a16:creationId xmlns:a16="http://schemas.microsoft.com/office/drawing/2014/main" id="{58A1CF2A-AB49-1241-9939-FD6399D63ED3}"/>
              </a:ext>
            </a:extLst>
          </p:cNvPr>
          <p:cNvSpPr txBox="1"/>
          <p:nvPr/>
        </p:nvSpPr>
        <p:spPr>
          <a:xfrm>
            <a:off x="5907426" y="1519493"/>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EE87EBCC-BF30-384C-8097-E0A620382F27}"/>
              </a:ext>
            </a:extLst>
          </p:cNvPr>
          <p:cNvSpPr txBox="1"/>
          <p:nvPr/>
        </p:nvSpPr>
        <p:spPr>
          <a:xfrm>
            <a:off x="2253006" y="476516"/>
            <a:ext cx="32398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6" name="TextBox 85">
            <a:extLst>
              <a:ext uri="{FF2B5EF4-FFF2-40B4-BE49-F238E27FC236}">
                <a16:creationId xmlns:a16="http://schemas.microsoft.com/office/drawing/2014/main" id="{5F9D5E3B-B7AC-DF49-BA6E-851FD934C758}"/>
              </a:ext>
            </a:extLst>
          </p:cNvPr>
          <p:cNvSpPr txBox="1"/>
          <p:nvPr/>
        </p:nvSpPr>
        <p:spPr>
          <a:xfrm>
            <a:off x="66372" y="4593653"/>
            <a:ext cx="6982904"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 Behavioral Paradigms. </a:t>
            </a:r>
            <a:r>
              <a:rPr lang="en-US" sz="900" dirty="0">
                <a:latin typeface="Arial" panose="020B0604020202020204" pitchFamily="34" charset="0"/>
                <a:cs typeface="Arial" panose="020B0604020202020204" pitchFamily="34" charset="0"/>
              </a:rPr>
              <a:t>A) Sample target image and corresponding SUN-RGBD depth map. B) Verbal estimate paradigm. Scenes with embedded targets were presented for a variable duration followed by a mask. C) Distance discrimination paradigm. Participants were presented with two scenes for the same duration and responded which target was closer. </a:t>
            </a:r>
            <a:endParaRPr lang="en-US" sz="9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6C4D90A6-4AD1-1046-BC69-9090967E6514}"/>
              </a:ext>
            </a:extLst>
          </p:cNvPr>
          <p:cNvSpPr txBox="1"/>
          <p:nvPr/>
        </p:nvSpPr>
        <p:spPr>
          <a:xfrm>
            <a:off x="94976" y="2855780"/>
            <a:ext cx="380448"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pic>
        <p:nvPicPr>
          <p:cNvPr id="47" name="Picture 46" descr="A picture containing application&#10;&#10;Description automatically generated">
            <a:extLst>
              <a:ext uri="{FF2B5EF4-FFF2-40B4-BE49-F238E27FC236}">
                <a16:creationId xmlns:a16="http://schemas.microsoft.com/office/drawing/2014/main" id="{2CD036ED-326A-6042-9C87-9C6B7F1D2045}"/>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65935" y="3287737"/>
            <a:ext cx="1005840" cy="731520"/>
          </a:xfrm>
          <a:prstGeom prst="rect">
            <a:avLst/>
          </a:prstGeom>
          <a:ln>
            <a:solidFill>
              <a:schemeClr val="tx1"/>
            </a:solidFill>
          </a:ln>
        </p:spPr>
      </p:pic>
      <p:cxnSp>
        <p:nvCxnSpPr>
          <p:cNvPr id="49" name="Straight Arrow Connector 48">
            <a:extLst>
              <a:ext uri="{FF2B5EF4-FFF2-40B4-BE49-F238E27FC236}">
                <a16:creationId xmlns:a16="http://schemas.microsoft.com/office/drawing/2014/main" id="{7493343B-93ED-8849-8E8E-E6903550EC10}"/>
              </a:ext>
            </a:extLst>
          </p:cNvPr>
          <p:cNvCxnSpPr>
            <a:cxnSpLocks/>
          </p:cNvCxnSpPr>
          <p:nvPr/>
        </p:nvCxnSpPr>
        <p:spPr>
          <a:xfrm flipV="1">
            <a:off x="437359" y="3328237"/>
            <a:ext cx="6800262" cy="115977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Chart, scatter chart&#10;&#10;Description automatically generated">
            <a:extLst>
              <a:ext uri="{FF2B5EF4-FFF2-40B4-BE49-F238E27FC236}">
                <a16:creationId xmlns:a16="http://schemas.microsoft.com/office/drawing/2014/main" id="{0DC9B480-C264-2247-8A0B-641FFCF40117}"/>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223066" y="3165014"/>
            <a:ext cx="1005840" cy="731520"/>
          </a:xfrm>
          <a:prstGeom prst="rect">
            <a:avLst/>
          </a:prstGeom>
          <a:ln>
            <a:solidFill>
              <a:schemeClr val="tx1"/>
            </a:solidFill>
          </a:ln>
        </p:spPr>
      </p:pic>
      <p:pic>
        <p:nvPicPr>
          <p:cNvPr id="50" name="Picture 49" descr="A picture containing indoor, living, room, sofa&#10;&#10;Description automatically generated">
            <a:extLst>
              <a:ext uri="{FF2B5EF4-FFF2-40B4-BE49-F238E27FC236}">
                <a16:creationId xmlns:a16="http://schemas.microsoft.com/office/drawing/2014/main" id="{C78865F1-1EFD-7145-AA5F-34AA6C77F73B}"/>
              </a:ext>
            </a:extLst>
          </p:cNvPr>
          <p:cNvPicPr>
            <a:picLocks/>
          </p:cNvPicPr>
          <p:nvPr/>
        </p:nvPicPr>
        <p:blipFill rotWithShape="1">
          <a:blip r:embed="rId11" cstate="print">
            <a:extLst>
              <a:ext uri="{28A0092B-C50C-407E-A947-70E740481C1C}">
                <a14:useLocalDpi xmlns:a14="http://schemas.microsoft.com/office/drawing/2010/main" val="0"/>
              </a:ext>
            </a:extLst>
          </a:blip>
          <a:stretch/>
        </p:blipFill>
        <p:spPr bwMode="auto">
          <a:xfrm>
            <a:off x="2010212" y="3035385"/>
            <a:ext cx="1005840" cy="731520"/>
          </a:xfrm>
          <a:prstGeom prst="rect">
            <a:avLst/>
          </a:prstGeom>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FD8C4837-2CBD-5944-A6F0-B7592D9C9C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0536" y="488192"/>
            <a:ext cx="1005840" cy="731520"/>
          </a:xfrm>
          <a:prstGeom prst="rect">
            <a:avLst/>
          </a:prstGeom>
          <a:ln>
            <a:solidFill>
              <a:schemeClr val="tx1"/>
            </a:solidFill>
          </a:ln>
        </p:spPr>
      </p:pic>
      <p:pic>
        <p:nvPicPr>
          <p:cNvPr id="59" name="Picture 58">
            <a:extLst>
              <a:ext uri="{FF2B5EF4-FFF2-40B4-BE49-F238E27FC236}">
                <a16:creationId xmlns:a16="http://schemas.microsoft.com/office/drawing/2014/main" id="{9ED3A554-D0B8-2340-9F02-C5C844666F88}"/>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2805076" y="2905756"/>
            <a:ext cx="1005840" cy="731520"/>
          </a:xfrm>
          <a:prstGeom prst="rect">
            <a:avLst/>
          </a:prstGeom>
          <a:ln>
            <a:noFill/>
          </a:ln>
          <a:extLst>
            <a:ext uri="{53640926-AAD7-44D8-BBD7-CCE9431645EC}">
              <a14:shadowObscured xmlns:a14="http://schemas.microsoft.com/office/drawing/2010/main"/>
            </a:ext>
          </a:extLst>
        </p:spPr>
      </p:pic>
      <p:pic>
        <p:nvPicPr>
          <p:cNvPr id="52" name="Picture 51" descr="A picture containing application&#10;&#10;Description automatically generated">
            <a:extLst>
              <a:ext uri="{FF2B5EF4-FFF2-40B4-BE49-F238E27FC236}">
                <a16:creationId xmlns:a16="http://schemas.microsoft.com/office/drawing/2014/main" id="{FC1F4800-94A7-0546-9773-027C38139403}"/>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3629693" y="2753841"/>
            <a:ext cx="1005840" cy="731520"/>
          </a:xfrm>
          <a:prstGeom prst="rect">
            <a:avLst/>
          </a:prstGeom>
          <a:ln>
            <a:solidFill>
              <a:schemeClr val="tx1"/>
            </a:solidFill>
          </a:ln>
        </p:spPr>
      </p:pic>
      <p:pic>
        <p:nvPicPr>
          <p:cNvPr id="53" name="Picture 52" descr="A picture containing text, indoor, wall, floor&#10;&#10;Description automatically generated">
            <a:extLst>
              <a:ext uri="{FF2B5EF4-FFF2-40B4-BE49-F238E27FC236}">
                <a16:creationId xmlns:a16="http://schemas.microsoft.com/office/drawing/2014/main" id="{15EFEAAF-3103-4841-AF17-5F63EDFF63E9}"/>
              </a:ext>
            </a:extLst>
          </p:cNvPr>
          <p:cNvPicPr>
            <a:picLocks/>
          </p:cNvPicPr>
          <p:nvPr/>
        </p:nvPicPr>
        <p:blipFill>
          <a:blip r:embed="rId13" cstate="print">
            <a:extLst>
              <a:ext uri="{28A0092B-C50C-407E-A947-70E740481C1C}">
                <a14:useLocalDpi xmlns:a14="http://schemas.microsoft.com/office/drawing/2010/main" val="0"/>
              </a:ext>
            </a:extLst>
          </a:blip>
          <a:stretch>
            <a:fillRect/>
          </a:stretch>
        </p:blipFill>
        <p:spPr>
          <a:xfrm>
            <a:off x="4424557" y="2632301"/>
            <a:ext cx="1005840" cy="731520"/>
          </a:xfrm>
          <a:prstGeom prst="rect">
            <a:avLst/>
          </a:prstGeom>
          <a:ln>
            <a:noFill/>
          </a:ln>
        </p:spPr>
      </p:pic>
      <p:pic>
        <p:nvPicPr>
          <p:cNvPr id="60" name="Picture 59">
            <a:extLst>
              <a:ext uri="{FF2B5EF4-FFF2-40B4-BE49-F238E27FC236}">
                <a16:creationId xmlns:a16="http://schemas.microsoft.com/office/drawing/2014/main" id="{19260FA2-0A90-8C4D-950D-9E20C479D05D}"/>
              </a:ext>
            </a:extLst>
          </p:cNvPr>
          <p:cNvPicPr>
            <a:picLocks/>
          </p:cNvPicPr>
          <p:nvPr/>
        </p:nvPicPr>
        <p:blipFill rotWithShape="1">
          <a:blip r:embed="rId8" cstate="print">
            <a:extLst>
              <a:ext uri="{28A0092B-C50C-407E-A947-70E740481C1C}">
                <a14:useLocalDpi xmlns:a14="http://schemas.microsoft.com/office/drawing/2010/main" val="0"/>
              </a:ext>
            </a:extLst>
          </a:blip>
          <a:srcRect l="7408" t="4246" r="3357" b="4239"/>
          <a:stretch/>
        </p:blipFill>
        <p:spPr bwMode="auto">
          <a:xfrm>
            <a:off x="5249174" y="2495565"/>
            <a:ext cx="1005840" cy="731520"/>
          </a:xfrm>
          <a:prstGeom prst="rect">
            <a:avLst/>
          </a:prstGeom>
          <a:ln>
            <a:noFill/>
          </a:ln>
          <a:extLst>
            <a:ext uri="{53640926-AAD7-44D8-BBD7-CCE9431645EC}">
              <a14:shadowObscured xmlns:a14="http://schemas.microsoft.com/office/drawing/2010/main"/>
            </a:ext>
          </a:extLst>
        </p:spPr>
      </p:pic>
      <p:pic>
        <p:nvPicPr>
          <p:cNvPr id="2" name="Picture 1" descr="Chart, scatter chart&#10;&#10;Description automatically generated with medium confidence">
            <a:extLst>
              <a:ext uri="{FF2B5EF4-FFF2-40B4-BE49-F238E27FC236}">
                <a16:creationId xmlns:a16="http://schemas.microsoft.com/office/drawing/2014/main" id="{AE621BB9-58F0-FE8B-9DBB-0D45E5C7B502}"/>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046311" y="2348413"/>
            <a:ext cx="1005840" cy="731520"/>
          </a:xfrm>
          <a:prstGeom prst="rect">
            <a:avLst/>
          </a:prstGeom>
          <a:ln>
            <a:solidFill>
              <a:schemeClr val="tx1"/>
            </a:solidFill>
          </a:ln>
        </p:spPr>
      </p:pic>
      <p:sp>
        <p:nvSpPr>
          <p:cNvPr id="67" name="Text Box 33">
            <a:extLst>
              <a:ext uri="{FF2B5EF4-FFF2-40B4-BE49-F238E27FC236}">
                <a16:creationId xmlns:a16="http://schemas.microsoft.com/office/drawing/2014/main" id="{5744CB47-C712-B040-9AC2-AED6AC4CABC7}"/>
              </a:ext>
            </a:extLst>
          </p:cNvPr>
          <p:cNvSpPr txBox="1"/>
          <p:nvPr/>
        </p:nvSpPr>
        <p:spPr>
          <a:xfrm>
            <a:off x="6111576" y="2788854"/>
            <a:ext cx="875309" cy="209207"/>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Respond which target was </a:t>
            </a:r>
            <a:r>
              <a:rPr lang="en-US" sz="800" b="1" dirty="0">
                <a:latin typeface="Arial" panose="020B0604020202020204" pitchFamily="34" charset="0"/>
                <a:ea typeface="Calibri" panose="020F0502020204030204" pitchFamily="34" charset="0"/>
                <a:cs typeface="Arial" panose="020B0604020202020204" pitchFamily="34" charset="0"/>
              </a:rPr>
              <a:t>closer</a:t>
            </a: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31" name="Straight Arrow Connector 30">
            <a:extLst>
              <a:ext uri="{FF2B5EF4-FFF2-40B4-BE49-F238E27FC236}">
                <a16:creationId xmlns:a16="http://schemas.microsoft.com/office/drawing/2014/main" id="{84ECC72D-9386-A2B7-6AE4-3FEC2C17F4F9}"/>
              </a:ext>
            </a:extLst>
          </p:cNvPr>
          <p:cNvCxnSpPr>
            <a:cxnSpLocks/>
          </p:cNvCxnSpPr>
          <p:nvPr/>
        </p:nvCxnSpPr>
        <p:spPr>
          <a:xfrm flipV="1">
            <a:off x="2541066" y="1472195"/>
            <a:ext cx="3668460" cy="6237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 Box 33">
            <a:extLst>
              <a:ext uri="{FF2B5EF4-FFF2-40B4-BE49-F238E27FC236}">
                <a16:creationId xmlns:a16="http://schemas.microsoft.com/office/drawing/2014/main" id="{F2A13CAC-B5C6-AC3F-E721-F4D4D4A076A5}"/>
              </a:ext>
            </a:extLst>
          </p:cNvPr>
          <p:cNvSpPr txBox="1"/>
          <p:nvPr/>
        </p:nvSpPr>
        <p:spPr>
          <a:xfrm>
            <a:off x="4955309" y="687523"/>
            <a:ext cx="938363" cy="234935"/>
          </a:xfrm>
          <a:prstGeom prst="rect">
            <a:avLst/>
          </a:prstGeom>
          <a:solidFill>
            <a:schemeClr val="bg1"/>
          </a:solidFill>
          <a:ln w="6350">
            <a:noFill/>
          </a:ln>
        </p:spPr>
        <p:txBody>
          <a:bodyPr rot="0" spcFirstLastPara="0" vert="horz" wrap="square" lIns="21214" tIns="10607" rIns="21214" bIns="10607" numCol="1" spcCol="0" rtlCol="0" fromWordArt="0" anchor="t" anchorCtr="0" forceAA="0" compatLnSpc="1">
            <a:prstTxWarp prst="textNoShape">
              <a:avLst/>
            </a:prstTxWarp>
            <a:noAutofit/>
          </a:bodyPr>
          <a:lstStyle/>
          <a:p>
            <a:pPr algn="ctr"/>
            <a:r>
              <a:rPr lang="en-US" sz="800" dirty="0">
                <a:latin typeface="Arial" panose="020B0604020202020204" pitchFamily="34" charset="0"/>
                <a:ea typeface="Calibri" panose="020F0502020204030204" pitchFamily="34" charset="0"/>
                <a:cs typeface="Arial" panose="020B0604020202020204" pitchFamily="34" charset="0"/>
              </a:rPr>
              <a:t>How far away was the target, in meters?</a:t>
            </a:r>
            <a:endParaRPr lang="en-US" sz="800" b="1" dirty="0">
              <a:latin typeface="Arial" panose="020B0604020202020204" pitchFamily="34" charset="0"/>
              <a:ea typeface="Calibri" panose="020F0502020204030204" pitchFamily="34" charset="0"/>
              <a:cs typeface="Arial" panose="020B0604020202020204" pitchFamily="34" charset="0"/>
            </a:endParaRPr>
          </a:p>
          <a:p>
            <a:pPr algn="ctr"/>
            <a:endParaRPr lang="en-US" sz="255" dirty="0">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Box 38">
            <a:extLst>
              <a:ext uri="{FF2B5EF4-FFF2-40B4-BE49-F238E27FC236}">
                <a16:creationId xmlns:a16="http://schemas.microsoft.com/office/drawing/2014/main" id="{8DC679ED-EFDE-81D1-D21F-402C9339B62A}"/>
              </a:ext>
            </a:extLst>
          </p:cNvPr>
          <p:cNvSpPr txBox="1"/>
          <p:nvPr/>
        </p:nvSpPr>
        <p:spPr>
          <a:xfrm>
            <a:off x="4168972" y="133506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0" name="TextBox 39">
            <a:extLst>
              <a:ext uri="{FF2B5EF4-FFF2-40B4-BE49-F238E27FC236}">
                <a16:creationId xmlns:a16="http://schemas.microsoft.com/office/drawing/2014/main" id="{5A54D0D6-3CBC-F48C-19FE-6E2435C3B097}"/>
              </a:ext>
            </a:extLst>
          </p:cNvPr>
          <p:cNvSpPr txBox="1"/>
          <p:nvPr/>
        </p:nvSpPr>
        <p:spPr>
          <a:xfrm>
            <a:off x="6921104" y="3394692"/>
            <a:ext cx="415558"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time</a:t>
            </a:r>
            <a:endParaRPr lang="en-US" sz="37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F12E68C1-EF54-FBA6-1A61-9A9CB03DBC7C}"/>
              </a:ext>
            </a:extLst>
          </p:cNvPr>
          <p:cNvSpPr txBox="1"/>
          <p:nvPr/>
        </p:nvSpPr>
        <p:spPr>
          <a:xfrm>
            <a:off x="435004" y="400499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2" name="TextBox 41">
            <a:extLst>
              <a:ext uri="{FF2B5EF4-FFF2-40B4-BE49-F238E27FC236}">
                <a16:creationId xmlns:a16="http://schemas.microsoft.com/office/drawing/2014/main" id="{F7DF9703-966A-659A-7C41-69A12F6073BF}"/>
              </a:ext>
            </a:extLst>
          </p:cNvPr>
          <p:cNvSpPr txBox="1"/>
          <p:nvPr/>
        </p:nvSpPr>
        <p:spPr>
          <a:xfrm>
            <a:off x="1262653" y="3882270"/>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3" name="TextBox 42">
            <a:extLst>
              <a:ext uri="{FF2B5EF4-FFF2-40B4-BE49-F238E27FC236}">
                <a16:creationId xmlns:a16="http://schemas.microsoft.com/office/drawing/2014/main" id="{9EDA3387-6750-587E-8664-F39953E6FC4F}"/>
              </a:ext>
            </a:extLst>
          </p:cNvPr>
          <p:cNvSpPr txBox="1"/>
          <p:nvPr/>
        </p:nvSpPr>
        <p:spPr>
          <a:xfrm>
            <a:off x="2818286" y="3608673"/>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4" name="TextBox 43">
            <a:extLst>
              <a:ext uri="{FF2B5EF4-FFF2-40B4-BE49-F238E27FC236}">
                <a16:creationId xmlns:a16="http://schemas.microsoft.com/office/drawing/2014/main" id="{6029BEA1-5F6C-1289-271B-2846D26BB5B7}"/>
              </a:ext>
            </a:extLst>
          </p:cNvPr>
          <p:cNvSpPr txBox="1"/>
          <p:nvPr/>
        </p:nvSpPr>
        <p:spPr>
          <a:xfrm>
            <a:off x="3629693" y="3494512"/>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5" name="TextBox 44">
            <a:extLst>
              <a:ext uri="{FF2B5EF4-FFF2-40B4-BE49-F238E27FC236}">
                <a16:creationId xmlns:a16="http://schemas.microsoft.com/office/drawing/2014/main" id="{317C03A6-1081-5E3D-D12D-2ED75606EDFE}"/>
              </a:ext>
            </a:extLst>
          </p:cNvPr>
          <p:cNvSpPr txBox="1"/>
          <p:nvPr/>
        </p:nvSpPr>
        <p:spPr>
          <a:xfrm>
            <a:off x="5249174" y="3193759"/>
            <a:ext cx="1019204" cy="21544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500 ms</a:t>
            </a:r>
          </a:p>
        </p:txBody>
      </p:sp>
      <p:sp>
        <p:nvSpPr>
          <p:cNvPr id="48" name="TextBox 47">
            <a:extLst>
              <a:ext uri="{FF2B5EF4-FFF2-40B4-BE49-F238E27FC236}">
                <a16:creationId xmlns:a16="http://schemas.microsoft.com/office/drawing/2014/main" id="{ACAA3077-B5AE-CED8-AB12-91083C605EA3}"/>
              </a:ext>
            </a:extLst>
          </p:cNvPr>
          <p:cNvSpPr txBox="1"/>
          <p:nvPr/>
        </p:nvSpPr>
        <p:spPr>
          <a:xfrm>
            <a:off x="2195047" y="3738428"/>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
        <p:nvSpPr>
          <p:cNvPr id="51" name="TextBox 50">
            <a:extLst>
              <a:ext uri="{FF2B5EF4-FFF2-40B4-BE49-F238E27FC236}">
                <a16:creationId xmlns:a16="http://schemas.microsoft.com/office/drawing/2014/main" id="{E31A5A02-C08A-86FE-6C3F-DA330F768116}"/>
              </a:ext>
            </a:extLst>
          </p:cNvPr>
          <p:cNvSpPr txBox="1"/>
          <p:nvPr/>
        </p:nvSpPr>
        <p:spPr>
          <a:xfrm>
            <a:off x="4599772" y="3361857"/>
            <a:ext cx="781501" cy="33855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 250, or 1000 ms</a:t>
            </a:r>
          </a:p>
        </p:txBody>
      </p:sp>
    </p:spTree>
    <p:extLst>
      <p:ext uri="{BB962C8B-B14F-4D97-AF65-F5344CB8AC3E}">
        <p14:creationId xmlns:p14="http://schemas.microsoft.com/office/powerpoint/2010/main" val="2341521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DF2DD73C-47DD-6767-9671-77E15E79E02B}"/>
              </a:ext>
            </a:extLst>
          </p:cNvPr>
          <p:cNvGrpSpPr/>
          <p:nvPr/>
        </p:nvGrpSpPr>
        <p:grpSpPr>
          <a:xfrm>
            <a:off x="283100" y="754691"/>
            <a:ext cx="5016670" cy="3986782"/>
            <a:chOff x="123212" y="2120522"/>
            <a:chExt cx="7441971" cy="5991195"/>
          </a:xfrm>
        </p:grpSpPr>
        <p:sp>
          <p:nvSpPr>
            <p:cNvPr id="52" name="Left Brace 51">
              <a:extLst>
                <a:ext uri="{FF2B5EF4-FFF2-40B4-BE49-F238E27FC236}">
                  <a16:creationId xmlns:a16="http://schemas.microsoft.com/office/drawing/2014/main" id="{F2400129-1880-37E5-3EA7-008271CDD48F}"/>
                </a:ext>
              </a:extLst>
            </p:cNvPr>
            <p:cNvSpPr/>
            <p:nvPr/>
          </p:nvSpPr>
          <p:spPr>
            <a:xfrm>
              <a:off x="423233"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2" name="Group 1">
              <a:extLst>
                <a:ext uri="{FF2B5EF4-FFF2-40B4-BE49-F238E27FC236}">
                  <a16:creationId xmlns:a16="http://schemas.microsoft.com/office/drawing/2014/main" id="{7A0E9ED9-0560-C69F-9DF9-2D1028D717B6}"/>
                </a:ext>
              </a:extLst>
            </p:cNvPr>
            <p:cNvGrpSpPr/>
            <p:nvPr/>
          </p:nvGrpSpPr>
          <p:grpSpPr>
            <a:xfrm>
              <a:off x="123212" y="2120522"/>
              <a:ext cx="7441971" cy="5991195"/>
              <a:chOff x="-47269" y="2230616"/>
              <a:chExt cx="7441971" cy="5991195"/>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47269" y="2230616"/>
                <a:ext cx="7441971" cy="5991195"/>
                <a:chOff x="70198" y="2222733"/>
                <a:chExt cx="7441971" cy="5991195"/>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70198" y="2222733"/>
                  <a:ext cx="7160178" cy="5991195"/>
                  <a:chOff x="68039" y="2222733"/>
                  <a:chExt cx="7548312" cy="6022605"/>
                </a:xfrm>
              </p:grpSpPr>
              <p:sp>
                <p:nvSpPr>
                  <p:cNvPr id="5" name="TextBox 4">
                    <a:extLst>
                      <a:ext uri="{FF2B5EF4-FFF2-40B4-BE49-F238E27FC236}">
                        <a16:creationId xmlns:a16="http://schemas.microsoft.com/office/drawing/2014/main" id="{30082DE1-BE31-E1C1-BB02-0F874E4D05B5}"/>
                      </a:ext>
                    </a:extLst>
                  </p:cNvPr>
                  <p:cNvSpPr txBox="1"/>
                  <p:nvPr/>
                </p:nvSpPr>
                <p:spPr>
                  <a:xfrm>
                    <a:off x="853225" y="7896633"/>
                    <a:ext cx="2744202"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8" cy="348705"/>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4" y="3414339"/>
                    <a:ext cx="2744202"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5" y="5959297"/>
                    <a:ext cx="2113198" cy="360990"/>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59" y="2685725"/>
                    <a:ext cx="555317"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59" y="3697254"/>
                    <a:ext cx="607784"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16279"/>
                    <a:ext cx="44402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11153"/>
                    <a:ext cx="604545"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24227" y="6730849"/>
                    <a:ext cx="700981"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1" y="745983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7" y="7455084"/>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2" y="7455973"/>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4" y="7456865"/>
                    <a:ext cx="722489"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2"/>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5"/>
                    <a:ext cx="833085" cy="325459"/>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64016"/>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8" y="3430418"/>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1" y="4278507"/>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28162"/>
                    <a:ext cx="813441"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7" y="5986683"/>
                    <a:ext cx="937958"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4" y="6820841"/>
                    <a:ext cx="912057" cy="336925"/>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783943" y="4317441"/>
                    <a:ext cx="694483" cy="30221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99944" y="4322436"/>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799916" y="5131063"/>
                    <a:ext cx="694483" cy="302212"/>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99944" y="5134930"/>
                    <a:ext cx="216407" cy="418447"/>
                  </a:xfrm>
                  <a:prstGeom prst="rect">
                    <a:avLst/>
                  </a:prstGeom>
                  <a:noFill/>
                  <a:ln>
                    <a:noFill/>
                  </a:ln>
                </p:spPr>
                <p:txBody>
                  <a:bodyPr wrap="square" rtlCol="0">
                    <a:spAutoFit/>
                  </a:bodyPr>
                  <a:lstStyle/>
                  <a:p>
                    <a:r>
                      <a:rPr lang="en-US" sz="12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350101" y="4695747"/>
                  <a:ext cx="2004536" cy="319600"/>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grpSp>
      <p:sp>
        <p:nvSpPr>
          <p:cNvPr id="3" name="TextBox 2">
            <a:extLst>
              <a:ext uri="{FF2B5EF4-FFF2-40B4-BE49-F238E27FC236}">
                <a16:creationId xmlns:a16="http://schemas.microsoft.com/office/drawing/2014/main" id="{8E21F0C6-3366-2C81-5E73-573B10695B37}"/>
              </a:ext>
            </a:extLst>
          </p:cNvPr>
          <p:cNvSpPr txBox="1"/>
          <p:nvPr/>
        </p:nvSpPr>
        <p:spPr>
          <a:xfrm>
            <a:off x="283100" y="4931310"/>
            <a:ext cx="5016671"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96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2033F7D-13CD-6046-83DD-1CFF99037456}"/>
              </a:ext>
            </a:extLst>
          </p:cNvPr>
          <p:cNvGrpSpPr/>
          <p:nvPr/>
        </p:nvGrpSpPr>
        <p:grpSpPr>
          <a:xfrm>
            <a:off x="257703" y="6323345"/>
            <a:ext cx="3355253" cy="2407122"/>
            <a:chOff x="4291182" y="2692647"/>
            <a:chExt cx="3049831" cy="2118488"/>
          </a:xfrm>
        </p:grpSpPr>
        <p:grpSp>
          <p:nvGrpSpPr>
            <p:cNvPr id="98" name="Group 97">
              <a:extLst>
                <a:ext uri="{FF2B5EF4-FFF2-40B4-BE49-F238E27FC236}">
                  <a16:creationId xmlns:a16="http://schemas.microsoft.com/office/drawing/2014/main" id="{472BD362-5472-D244-A6EB-E71494AED425}"/>
                </a:ext>
              </a:extLst>
            </p:cNvPr>
            <p:cNvGrpSpPr/>
            <p:nvPr/>
          </p:nvGrpSpPr>
          <p:grpSpPr>
            <a:xfrm>
              <a:off x="4291182" y="2692647"/>
              <a:ext cx="3049831" cy="2118488"/>
              <a:chOff x="387655" y="1645993"/>
              <a:chExt cx="3337220" cy="2416399"/>
            </a:xfrm>
          </p:grpSpPr>
          <p:pic>
            <p:nvPicPr>
              <p:cNvPr id="99" name="Picture 98">
                <a:extLst>
                  <a:ext uri="{FF2B5EF4-FFF2-40B4-BE49-F238E27FC236}">
                    <a16:creationId xmlns:a16="http://schemas.microsoft.com/office/drawing/2014/main" id="{BA13DDC7-CDF8-A349-AEA5-5B95AAE99ECE}"/>
                  </a:ext>
                </a:extLst>
              </p:cNvPr>
              <p:cNvPicPr>
                <a:picLocks noChangeAspect="1"/>
              </p:cNvPicPr>
              <p:nvPr/>
            </p:nvPicPr>
            <p:blipFill rotWithShape="1">
              <a:blip r:embed="rId3"/>
              <a:srcRect l="50372" r="10140"/>
              <a:stretch/>
            </p:blipFill>
            <p:spPr>
              <a:xfrm>
                <a:off x="2295844" y="1645993"/>
                <a:ext cx="1363132" cy="2416397"/>
              </a:xfrm>
              <a:prstGeom prst="rect">
                <a:avLst/>
              </a:prstGeom>
            </p:spPr>
          </p:pic>
          <p:pic>
            <p:nvPicPr>
              <p:cNvPr id="100" name="Picture 99">
                <a:extLst>
                  <a:ext uri="{FF2B5EF4-FFF2-40B4-BE49-F238E27FC236}">
                    <a16:creationId xmlns:a16="http://schemas.microsoft.com/office/drawing/2014/main" id="{94013154-4F26-4144-B5B4-A0D4B842F40F}"/>
                  </a:ext>
                </a:extLst>
              </p:cNvPr>
              <p:cNvPicPr>
                <a:picLocks noChangeAspect="1"/>
              </p:cNvPicPr>
              <p:nvPr/>
            </p:nvPicPr>
            <p:blipFill rotWithShape="1">
              <a:blip r:embed="rId4"/>
              <a:srcRect l="-778" r="48583"/>
              <a:stretch/>
            </p:blipFill>
            <p:spPr>
              <a:xfrm>
                <a:off x="387655" y="1645995"/>
                <a:ext cx="1801747" cy="2416397"/>
              </a:xfrm>
              <a:prstGeom prst="rect">
                <a:avLst/>
              </a:prstGeom>
            </p:spPr>
          </p:pic>
          <p:pic>
            <p:nvPicPr>
              <p:cNvPr id="101" name="Picture 100">
                <a:extLst>
                  <a:ext uri="{FF2B5EF4-FFF2-40B4-BE49-F238E27FC236}">
                    <a16:creationId xmlns:a16="http://schemas.microsoft.com/office/drawing/2014/main" id="{46B13134-FF34-AE45-995B-AD0B9FD1CADF}"/>
                  </a:ext>
                </a:extLst>
              </p:cNvPr>
              <p:cNvPicPr>
                <a:picLocks noChangeAspect="1"/>
              </p:cNvPicPr>
              <p:nvPr/>
            </p:nvPicPr>
            <p:blipFill rotWithShape="1">
              <a:blip r:embed="rId5"/>
              <a:srcRect l="52037" t="88331" r="12674" b="7490"/>
              <a:stretch/>
            </p:blipFill>
            <p:spPr>
              <a:xfrm>
                <a:off x="949469" y="3791235"/>
                <a:ext cx="1220052" cy="101151"/>
              </a:xfrm>
              <a:prstGeom prst="rect">
                <a:avLst/>
              </a:prstGeom>
            </p:spPr>
          </p:pic>
          <p:pic>
            <p:nvPicPr>
              <p:cNvPr id="102" name="Picture 101">
                <a:extLst>
                  <a:ext uri="{FF2B5EF4-FFF2-40B4-BE49-F238E27FC236}">
                    <a16:creationId xmlns:a16="http://schemas.microsoft.com/office/drawing/2014/main" id="{74A2329C-1122-3045-B56F-B7C9B4AB74EB}"/>
                  </a:ext>
                </a:extLst>
              </p:cNvPr>
              <p:cNvPicPr>
                <a:picLocks noChangeAspect="1"/>
              </p:cNvPicPr>
              <p:nvPr/>
            </p:nvPicPr>
            <p:blipFill rotWithShape="1">
              <a:blip r:embed="rId3"/>
              <a:srcRect l="86649" r="10140"/>
              <a:stretch/>
            </p:blipFill>
            <p:spPr>
              <a:xfrm>
                <a:off x="2184989" y="1645994"/>
                <a:ext cx="110855" cy="2416397"/>
              </a:xfrm>
              <a:prstGeom prst="rect">
                <a:avLst/>
              </a:prstGeom>
            </p:spPr>
          </p:pic>
          <p:pic>
            <p:nvPicPr>
              <p:cNvPr id="103" name="Picture 102">
                <a:extLst>
                  <a:ext uri="{FF2B5EF4-FFF2-40B4-BE49-F238E27FC236}">
                    <a16:creationId xmlns:a16="http://schemas.microsoft.com/office/drawing/2014/main" id="{4C56578E-40B4-914C-A94A-B2C4BADF4884}"/>
                  </a:ext>
                </a:extLst>
              </p:cNvPr>
              <p:cNvPicPr>
                <a:picLocks noChangeAspect="1"/>
              </p:cNvPicPr>
              <p:nvPr/>
            </p:nvPicPr>
            <p:blipFill rotWithShape="1">
              <a:blip r:embed="rId6"/>
              <a:srcRect l="12182" t="92012" r="5430" b="2973"/>
              <a:stretch/>
            </p:blipFill>
            <p:spPr>
              <a:xfrm>
                <a:off x="876479" y="3880319"/>
                <a:ext cx="2848396" cy="121381"/>
              </a:xfrm>
              <a:prstGeom prst="rect">
                <a:avLst/>
              </a:prstGeom>
            </p:spPr>
          </p:pic>
          <p:grpSp>
            <p:nvGrpSpPr>
              <p:cNvPr id="104" name="Group 103">
                <a:extLst>
                  <a:ext uri="{FF2B5EF4-FFF2-40B4-BE49-F238E27FC236}">
                    <a16:creationId xmlns:a16="http://schemas.microsoft.com/office/drawing/2014/main" id="{A6908451-7F80-454F-A55A-447BA826904A}"/>
                  </a:ext>
                </a:extLst>
              </p:cNvPr>
              <p:cNvGrpSpPr/>
              <p:nvPr/>
            </p:nvGrpSpPr>
            <p:grpSpPr>
              <a:xfrm>
                <a:off x="898986" y="1974547"/>
                <a:ext cx="1106421" cy="388523"/>
                <a:chOff x="4707877" y="2006145"/>
                <a:chExt cx="1106421" cy="388523"/>
              </a:xfrm>
            </p:grpSpPr>
            <p:pic>
              <p:nvPicPr>
                <p:cNvPr id="105" name="Picture 104">
                  <a:extLst>
                    <a:ext uri="{FF2B5EF4-FFF2-40B4-BE49-F238E27FC236}">
                      <a16:creationId xmlns:a16="http://schemas.microsoft.com/office/drawing/2014/main" id="{941B3408-98CE-3E4D-B942-E762F2495437}"/>
                    </a:ext>
                  </a:extLst>
                </p:cNvPr>
                <p:cNvPicPr>
                  <a:picLocks noChangeAspect="1"/>
                </p:cNvPicPr>
                <p:nvPr/>
              </p:nvPicPr>
              <p:blipFill rotWithShape="1">
                <a:blip r:embed="rId7"/>
                <a:srcRect l="13984" t="13401" r="67057" b="78240"/>
                <a:stretch/>
              </p:blipFill>
              <p:spPr>
                <a:xfrm>
                  <a:off x="4707877" y="2184362"/>
                  <a:ext cx="681392" cy="210306"/>
                </a:xfrm>
                <a:prstGeom prst="rect">
                  <a:avLst/>
                </a:prstGeom>
              </p:spPr>
            </p:pic>
            <p:pic>
              <p:nvPicPr>
                <p:cNvPr id="106" name="Picture 105">
                  <a:extLst>
                    <a:ext uri="{FF2B5EF4-FFF2-40B4-BE49-F238E27FC236}">
                      <a16:creationId xmlns:a16="http://schemas.microsoft.com/office/drawing/2014/main" id="{C99F1E1A-87B2-6049-A621-6B219EF4BAD2}"/>
                    </a:ext>
                  </a:extLst>
                </p:cNvPr>
                <p:cNvPicPr>
                  <a:picLocks noChangeAspect="1"/>
                </p:cNvPicPr>
                <p:nvPr/>
              </p:nvPicPr>
              <p:blipFill rotWithShape="1">
                <a:blip r:embed="rId6"/>
                <a:srcRect l="14044" t="13735" r="54593" b="79411"/>
                <a:stretch/>
              </p:blipFill>
              <p:spPr>
                <a:xfrm>
                  <a:off x="4716711" y="2039132"/>
                  <a:ext cx="1084333" cy="165887"/>
                </a:xfrm>
                <a:prstGeom prst="rect">
                  <a:avLst/>
                </a:prstGeom>
              </p:spPr>
            </p:pic>
            <p:pic>
              <p:nvPicPr>
                <p:cNvPr id="107" name="Picture 106">
                  <a:extLst>
                    <a:ext uri="{FF2B5EF4-FFF2-40B4-BE49-F238E27FC236}">
                      <a16:creationId xmlns:a16="http://schemas.microsoft.com/office/drawing/2014/main" id="{50058464-3453-B343-AB25-5184571DF926}"/>
                    </a:ext>
                  </a:extLst>
                </p:cNvPr>
                <p:cNvPicPr>
                  <a:picLocks noChangeAspect="1"/>
                </p:cNvPicPr>
                <p:nvPr/>
              </p:nvPicPr>
              <p:blipFill rotWithShape="1">
                <a:blip r:embed="rId7"/>
                <a:srcRect l="22019" t="14222" r="67057" b="78240"/>
                <a:stretch/>
              </p:blipFill>
              <p:spPr>
                <a:xfrm>
                  <a:off x="5005495" y="2048357"/>
                  <a:ext cx="392608" cy="189648"/>
                </a:xfrm>
                <a:prstGeom prst="rect">
                  <a:avLst/>
                </a:prstGeom>
              </p:spPr>
            </p:pic>
            <p:pic>
              <p:nvPicPr>
                <p:cNvPr id="108" name="Picture 107">
                  <a:extLst>
                    <a:ext uri="{FF2B5EF4-FFF2-40B4-BE49-F238E27FC236}">
                      <a16:creationId xmlns:a16="http://schemas.microsoft.com/office/drawing/2014/main" id="{9660B5BE-9317-F845-94ED-9C15973D61B7}"/>
                    </a:ext>
                  </a:extLst>
                </p:cNvPr>
                <p:cNvPicPr>
                  <a:picLocks noChangeAspect="1"/>
                </p:cNvPicPr>
                <p:nvPr/>
              </p:nvPicPr>
              <p:blipFill rotWithShape="1">
                <a:blip r:embed="rId6"/>
                <a:srcRect l="22013" t="13735" r="54593" b="79411"/>
                <a:stretch/>
              </p:blipFill>
              <p:spPr>
                <a:xfrm>
                  <a:off x="5005495" y="2205019"/>
                  <a:ext cx="808803" cy="165887"/>
                </a:xfrm>
                <a:prstGeom prst="rect">
                  <a:avLst/>
                </a:prstGeom>
              </p:spPr>
            </p:pic>
            <p:sp>
              <p:nvSpPr>
                <p:cNvPr id="109" name="Rectangle 108">
                  <a:extLst>
                    <a:ext uri="{FF2B5EF4-FFF2-40B4-BE49-F238E27FC236}">
                      <a16:creationId xmlns:a16="http://schemas.microsoft.com/office/drawing/2014/main" id="{D26A3DF4-6E13-9C42-BA88-D1CC79CAA52F}"/>
                    </a:ext>
                  </a:extLst>
                </p:cNvPr>
                <p:cNvSpPr/>
                <p:nvPr/>
              </p:nvSpPr>
              <p:spPr>
                <a:xfrm>
                  <a:off x="5398103" y="2006145"/>
                  <a:ext cx="402941" cy="1782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0" name="Left Brace 89">
              <a:extLst>
                <a:ext uri="{FF2B5EF4-FFF2-40B4-BE49-F238E27FC236}">
                  <a16:creationId xmlns:a16="http://schemas.microsoft.com/office/drawing/2014/main" id="{3184574F-BF55-3E41-9CA4-868BB0E66187}"/>
                </a:ext>
              </a:extLst>
            </p:cNvPr>
            <p:cNvSpPr/>
            <p:nvPr/>
          </p:nvSpPr>
          <p:spPr>
            <a:xfrm rot="5400000">
              <a:off x="5138425" y="3621940"/>
              <a:ext cx="59911" cy="3671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1" name="TextBox 90">
              <a:extLst>
                <a:ext uri="{FF2B5EF4-FFF2-40B4-BE49-F238E27FC236}">
                  <a16:creationId xmlns:a16="http://schemas.microsoft.com/office/drawing/2014/main" id="{FC4546F9-FFC3-E649-9AAE-BB99FDA2CA51}"/>
                </a:ext>
              </a:extLst>
            </p:cNvPr>
            <p:cNvSpPr txBox="1"/>
            <p:nvPr/>
          </p:nvSpPr>
          <p:spPr>
            <a:xfrm>
              <a:off x="5039186" y="3651173"/>
              <a:ext cx="258388"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E3968550-2AFC-3047-8A2B-3A061D101042}"/>
                </a:ext>
              </a:extLst>
            </p:cNvPr>
            <p:cNvSpPr txBox="1"/>
            <p:nvPr/>
          </p:nvSpPr>
          <p:spPr>
            <a:xfrm>
              <a:off x="5181706" y="3516541"/>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3" name="Left Brace 92">
              <a:extLst>
                <a:ext uri="{FF2B5EF4-FFF2-40B4-BE49-F238E27FC236}">
                  <a16:creationId xmlns:a16="http://schemas.microsoft.com/office/drawing/2014/main" id="{91E1C76A-CB31-1C43-8FAC-BCDA4DF61239}"/>
                </a:ext>
              </a:extLst>
            </p:cNvPr>
            <p:cNvSpPr/>
            <p:nvPr/>
          </p:nvSpPr>
          <p:spPr>
            <a:xfrm rot="5400000">
              <a:off x="5328686" y="3299115"/>
              <a:ext cx="59911" cy="74764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4" name="TextBox 93">
              <a:extLst>
                <a:ext uri="{FF2B5EF4-FFF2-40B4-BE49-F238E27FC236}">
                  <a16:creationId xmlns:a16="http://schemas.microsoft.com/office/drawing/2014/main" id="{DCB1F479-7F2E-6D40-B849-987AE1CA2481}"/>
                </a:ext>
              </a:extLst>
            </p:cNvPr>
            <p:cNvSpPr txBox="1"/>
            <p:nvPr/>
          </p:nvSpPr>
          <p:spPr>
            <a:xfrm>
              <a:off x="6474160" y="2885155"/>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sp>
          <p:nvSpPr>
            <p:cNvPr id="95" name="Left Brace 94">
              <a:extLst>
                <a:ext uri="{FF2B5EF4-FFF2-40B4-BE49-F238E27FC236}">
                  <a16:creationId xmlns:a16="http://schemas.microsoft.com/office/drawing/2014/main" id="{8EE0D5D7-DDC8-3841-BD08-CF1BE3E59002}"/>
                </a:ext>
              </a:extLst>
            </p:cNvPr>
            <p:cNvSpPr/>
            <p:nvPr/>
          </p:nvSpPr>
          <p:spPr>
            <a:xfrm rot="5400000">
              <a:off x="6612308" y="2651971"/>
              <a:ext cx="59911" cy="76531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6" name="Left Brace 95">
              <a:extLst>
                <a:ext uri="{FF2B5EF4-FFF2-40B4-BE49-F238E27FC236}">
                  <a16:creationId xmlns:a16="http://schemas.microsoft.com/office/drawing/2014/main" id="{0CC36B2F-91DC-9F41-8D99-0119C532419F}"/>
                </a:ext>
              </a:extLst>
            </p:cNvPr>
            <p:cNvSpPr/>
            <p:nvPr/>
          </p:nvSpPr>
          <p:spPr>
            <a:xfrm rot="5400000">
              <a:off x="6420979" y="3045898"/>
              <a:ext cx="59911" cy="37382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00"/>
            </a:p>
          </p:txBody>
        </p:sp>
        <p:sp>
          <p:nvSpPr>
            <p:cNvPr id="97" name="TextBox 96">
              <a:extLst>
                <a:ext uri="{FF2B5EF4-FFF2-40B4-BE49-F238E27FC236}">
                  <a16:creationId xmlns:a16="http://schemas.microsoft.com/office/drawing/2014/main" id="{B9E74467-FB96-8E4F-9AE4-AB501C69791C}"/>
                </a:ext>
              </a:extLst>
            </p:cNvPr>
            <p:cNvSpPr txBox="1"/>
            <p:nvPr/>
          </p:nvSpPr>
          <p:spPr>
            <a:xfrm>
              <a:off x="6273999" y="3073158"/>
              <a:ext cx="353870" cy="203133"/>
            </a:xfrm>
            <a:prstGeom prst="rect">
              <a:avLst/>
            </a:prstGeom>
            <a:noFill/>
          </p:spPr>
          <p:txBody>
            <a:bodyPr wrap="square" rtlCol="0">
              <a:spAutoFit/>
            </a:bodyPr>
            <a:lstStyle/>
            <a:p>
              <a:pPr algn="ctr"/>
              <a:r>
                <a:rPr lang="en-US" sz="720" dirty="0">
                  <a:latin typeface="Arial" panose="020B0604020202020204" pitchFamily="34" charset="0"/>
                  <a:cs typeface="Arial" panose="020B0604020202020204" pitchFamily="34" charset="0"/>
                </a:rPr>
                <a:t>*</a:t>
              </a:r>
              <a:endParaRPr lang="en-US" sz="480" dirty="0">
                <a:latin typeface="Arial" panose="020B0604020202020204" pitchFamily="34" charset="0"/>
                <a:cs typeface="Arial" panose="020B0604020202020204" pitchFamily="34" charset="0"/>
              </a:endParaRPr>
            </a:p>
          </p:txBody>
        </p:sp>
      </p:grpSp>
      <p:sp>
        <p:nvSpPr>
          <p:cNvPr id="23" name="Rectangle 22">
            <a:extLst>
              <a:ext uri="{FF2B5EF4-FFF2-40B4-BE49-F238E27FC236}">
                <a16:creationId xmlns:a16="http://schemas.microsoft.com/office/drawing/2014/main" id="{BBCEFBC9-B772-5C4C-A58F-D00077C4DC43}"/>
              </a:ext>
            </a:extLst>
          </p:cNvPr>
          <p:cNvSpPr/>
          <p:nvPr/>
        </p:nvSpPr>
        <p:spPr>
          <a:xfrm>
            <a:off x="1138864" y="387541"/>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BDB89D69-A778-8C43-A1EA-BA97DD021215}"/>
              </a:ext>
            </a:extLst>
          </p:cNvPr>
          <p:cNvSpPr/>
          <p:nvPr/>
        </p:nvSpPr>
        <p:spPr>
          <a:xfrm>
            <a:off x="3304910"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B2340A2-257F-5E49-9DA1-86E052C90DD7}"/>
              </a:ext>
            </a:extLst>
          </p:cNvPr>
          <p:cNvSpPr/>
          <p:nvPr/>
        </p:nvSpPr>
        <p:spPr>
          <a:xfrm>
            <a:off x="5503096" y="371537"/>
            <a:ext cx="368259"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89DF7FE4-980C-4F42-BA26-E21B8628D78E}"/>
              </a:ext>
            </a:extLst>
          </p:cNvPr>
          <p:cNvSpPr/>
          <p:nvPr/>
        </p:nvSpPr>
        <p:spPr>
          <a:xfrm>
            <a:off x="1233551" y="2566813"/>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3C44CCC-9B5A-5047-A852-AE08486A7A65}"/>
              </a:ext>
            </a:extLst>
          </p:cNvPr>
          <p:cNvSpPr/>
          <p:nvPr/>
        </p:nvSpPr>
        <p:spPr>
          <a:xfrm>
            <a:off x="1233551" y="560800"/>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7D59BD-623D-BB45-BE60-7436A2E6D7CB}"/>
              </a:ext>
            </a:extLst>
          </p:cNvPr>
          <p:cNvSpPr/>
          <p:nvPr/>
        </p:nvSpPr>
        <p:spPr>
          <a:xfrm>
            <a:off x="3334895" y="5371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7F68606-A10F-5447-8F18-7658C71AEA9B}"/>
              </a:ext>
            </a:extLst>
          </p:cNvPr>
          <p:cNvSpPr/>
          <p:nvPr/>
        </p:nvSpPr>
        <p:spPr>
          <a:xfrm>
            <a:off x="3487295" y="689575"/>
            <a:ext cx="374879" cy="121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CF8BA9-F0B3-794A-9A62-A2880065F957}"/>
              </a:ext>
            </a:extLst>
          </p:cNvPr>
          <p:cNvSpPr/>
          <p:nvPr/>
        </p:nvSpPr>
        <p:spPr>
          <a:xfrm>
            <a:off x="2885258" y="232839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7DC6EE5-236E-2445-9360-41DB73A80D9A}"/>
              </a:ext>
            </a:extLst>
          </p:cNvPr>
          <p:cNvSpPr/>
          <p:nvPr/>
        </p:nvSpPr>
        <p:spPr>
          <a:xfrm>
            <a:off x="3268890" y="233453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3C067CF2-9179-B44F-B47B-2A7774790739}"/>
              </a:ext>
            </a:extLst>
          </p:cNvPr>
          <p:cNvSpPr/>
          <p:nvPr/>
        </p:nvSpPr>
        <p:spPr>
          <a:xfrm>
            <a:off x="3695152" y="2330242"/>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4E38B0-2780-834E-96D2-DABA410123C7}"/>
              </a:ext>
            </a:extLst>
          </p:cNvPr>
          <p:cNvSpPr/>
          <p:nvPr/>
        </p:nvSpPr>
        <p:spPr>
          <a:xfrm>
            <a:off x="4078784" y="2327815"/>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0083C81-EE2D-E04C-ACF3-984105B7421F}"/>
              </a:ext>
            </a:extLst>
          </p:cNvPr>
          <p:cNvSpPr/>
          <p:nvPr/>
        </p:nvSpPr>
        <p:spPr>
          <a:xfrm>
            <a:off x="741225" y="442902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26CA853-4816-D646-8A6B-93A55E54C6A2}"/>
              </a:ext>
            </a:extLst>
          </p:cNvPr>
          <p:cNvSpPr/>
          <p:nvPr/>
        </p:nvSpPr>
        <p:spPr>
          <a:xfrm>
            <a:off x="1124857" y="4428633"/>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890BB2A-D6C8-2B4F-8674-67FB88E6EEA5}"/>
              </a:ext>
            </a:extLst>
          </p:cNvPr>
          <p:cNvSpPr/>
          <p:nvPr/>
        </p:nvSpPr>
        <p:spPr>
          <a:xfrm>
            <a:off x="1551119" y="443087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E41C5D-0B6F-DB49-97E8-5ED59934C052}"/>
              </a:ext>
            </a:extLst>
          </p:cNvPr>
          <p:cNvSpPr/>
          <p:nvPr/>
        </p:nvSpPr>
        <p:spPr>
          <a:xfrm>
            <a:off x="1934751" y="442844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7FA03E3-C7DB-4A4F-81B7-2BAE6520D46D}"/>
              </a:ext>
            </a:extLst>
          </p:cNvPr>
          <p:cNvSpPr/>
          <p:nvPr/>
        </p:nvSpPr>
        <p:spPr>
          <a:xfrm>
            <a:off x="2897207" y="4417430"/>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FD8BBC-4172-9544-8FA9-A34733B3C3F5}"/>
              </a:ext>
            </a:extLst>
          </p:cNvPr>
          <p:cNvSpPr/>
          <p:nvPr/>
        </p:nvSpPr>
        <p:spPr>
          <a:xfrm>
            <a:off x="3280839" y="442357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42032AB-D46E-AE4F-A724-47994D958A3B}"/>
              </a:ext>
            </a:extLst>
          </p:cNvPr>
          <p:cNvSpPr/>
          <p:nvPr/>
        </p:nvSpPr>
        <p:spPr>
          <a:xfrm>
            <a:off x="3707101" y="4419281"/>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7311D5C-15BF-C84C-8A38-6E46DE466EB9}"/>
              </a:ext>
            </a:extLst>
          </p:cNvPr>
          <p:cNvSpPr/>
          <p:nvPr/>
        </p:nvSpPr>
        <p:spPr>
          <a:xfrm>
            <a:off x="4090733" y="4416854"/>
            <a:ext cx="147874" cy="46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5D4D8A8C-57B9-2349-ADC6-F41BC27E5BC4}"/>
              </a:ext>
            </a:extLst>
          </p:cNvPr>
          <p:cNvPicPr>
            <a:picLocks noChangeAspect="1"/>
          </p:cNvPicPr>
          <p:nvPr/>
        </p:nvPicPr>
        <p:blipFill>
          <a:blip r:embed="rId8"/>
          <a:stretch>
            <a:fillRect/>
          </a:stretch>
        </p:blipFill>
        <p:spPr>
          <a:xfrm>
            <a:off x="315533" y="492454"/>
            <a:ext cx="3019362" cy="3019362"/>
          </a:xfrm>
          <a:prstGeom prst="rect">
            <a:avLst/>
          </a:prstGeom>
        </p:spPr>
      </p:pic>
      <p:sp>
        <p:nvSpPr>
          <p:cNvPr id="88" name="TextBox 87">
            <a:extLst>
              <a:ext uri="{FF2B5EF4-FFF2-40B4-BE49-F238E27FC236}">
                <a16:creationId xmlns:a16="http://schemas.microsoft.com/office/drawing/2014/main" id="{685480B2-BB94-F64C-B156-7608E2AC989F}"/>
              </a:ext>
            </a:extLst>
          </p:cNvPr>
          <p:cNvSpPr txBox="1"/>
          <p:nvPr/>
        </p:nvSpPr>
        <p:spPr>
          <a:xfrm>
            <a:off x="3057409" y="59659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85" name="TextBox 84">
            <a:extLst>
              <a:ext uri="{FF2B5EF4-FFF2-40B4-BE49-F238E27FC236}">
                <a16:creationId xmlns:a16="http://schemas.microsoft.com/office/drawing/2014/main" id="{ED4DAE98-6A49-F845-BF77-95CE517D0BF1}"/>
              </a:ext>
            </a:extLst>
          </p:cNvPr>
          <p:cNvSpPr txBox="1"/>
          <p:nvPr/>
        </p:nvSpPr>
        <p:spPr>
          <a:xfrm>
            <a:off x="79823" y="598734"/>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89" name="TextBox 88">
            <a:extLst>
              <a:ext uri="{FF2B5EF4-FFF2-40B4-BE49-F238E27FC236}">
                <a16:creationId xmlns:a16="http://schemas.microsoft.com/office/drawing/2014/main" id="{1ECE3EE3-9E9D-8F48-B4B4-EC54CFF78E3F}"/>
              </a:ext>
            </a:extLst>
          </p:cNvPr>
          <p:cNvSpPr txBox="1"/>
          <p:nvPr/>
        </p:nvSpPr>
        <p:spPr>
          <a:xfrm>
            <a:off x="80538" y="624301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7" name="Group 126">
            <a:extLst>
              <a:ext uri="{FF2B5EF4-FFF2-40B4-BE49-F238E27FC236}">
                <a16:creationId xmlns:a16="http://schemas.microsoft.com/office/drawing/2014/main" id="{58EA0F33-A5C5-F447-AA2B-0B42D1BBE5D3}"/>
              </a:ext>
            </a:extLst>
          </p:cNvPr>
          <p:cNvGrpSpPr/>
          <p:nvPr/>
        </p:nvGrpSpPr>
        <p:grpSpPr>
          <a:xfrm>
            <a:off x="785875" y="864666"/>
            <a:ext cx="2158778" cy="208978"/>
            <a:chOff x="5068739" y="1014005"/>
            <a:chExt cx="1806566" cy="176345"/>
          </a:xfrm>
        </p:grpSpPr>
        <p:pic>
          <p:nvPicPr>
            <p:cNvPr id="128" name="Picture 127" descr="Chart, scatter chart&#10;&#10;Description automatically generated">
              <a:extLst>
                <a:ext uri="{FF2B5EF4-FFF2-40B4-BE49-F238E27FC236}">
                  <a16:creationId xmlns:a16="http://schemas.microsoft.com/office/drawing/2014/main" id="{53525AF1-1671-8A47-9BC7-4ED10B324DB3}"/>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29" name="Picture 128" descr="Chart, scatter chart&#10;&#10;Description automatically generated">
              <a:extLst>
                <a:ext uri="{FF2B5EF4-FFF2-40B4-BE49-F238E27FC236}">
                  <a16:creationId xmlns:a16="http://schemas.microsoft.com/office/drawing/2014/main" id="{2D0411B0-076D-454D-8366-D8220FC31826}"/>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30" name="Picture 129" descr="Chart, scatter chart&#10;&#10;Description automatically generated">
              <a:extLst>
                <a:ext uri="{FF2B5EF4-FFF2-40B4-BE49-F238E27FC236}">
                  <a16:creationId xmlns:a16="http://schemas.microsoft.com/office/drawing/2014/main" id="{7678A754-E142-2948-B119-EEB7D58C0D88}"/>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31" name="Picture 130" descr="Chart, bar chart&#10;&#10;Description automatically generated">
              <a:extLst>
                <a:ext uri="{FF2B5EF4-FFF2-40B4-BE49-F238E27FC236}">
                  <a16:creationId xmlns:a16="http://schemas.microsoft.com/office/drawing/2014/main" id="{535912EC-5C0D-8B41-90F0-D3AA9E37C3D8}"/>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32" name="Picture 131" descr="Chart, bar chart&#10;&#10;Description automatically generated">
              <a:extLst>
                <a:ext uri="{FF2B5EF4-FFF2-40B4-BE49-F238E27FC236}">
                  <a16:creationId xmlns:a16="http://schemas.microsoft.com/office/drawing/2014/main" id="{CD9CD056-F50B-DA45-A68D-DBC0AB735EDE}"/>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33" name="Picture 132" descr="Chart, bar chart&#10;&#10;Description automatically generated">
              <a:extLst>
                <a:ext uri="{FF2B5EF4-FFF2-40B4-BE49-F238E27FC236}">
                  <a16:creationId xmlns:a16="http://schemas.microsoft.com/office/drawing/2014/main" id="{0B84B8AB-CD62-5A4A-9E12-722952202272}"/>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
        <p:nvSpPr>
          <p:cNvPr id="8" name="Rectangle 7">
            <a:extLst>
              <a:ext uri="{FF2B5EF4-FFF2-40B4-BE49-F238E27FC236}">
                <a16:creationId xmlns:a16="http://schemas.microsoft.com/office/drawing/2014/main" id="{7BDC07FB-5025-5141-AD0A-0EA383866FE7}"/>
              </a:ext>
            </a:extLst>
          </p:cNvPr>
          <p:cNvSpPr/>
          <p:nvPr/>
        </p:nvSpPr>
        <p:spPr>
          <a:xfrm>
            <a:off x="1586984" y="549630"/>
            <a:ext cx="567773" cy="28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diagram, line, plot&#10;&#10;Description automatically generated">
            <a:extLst>
              <a:ext uri="{FF2B5EF4-FFF2-40B4-BE49-F238E27FC236}">
                <a16:creationId xmlns:a16="http://schemas.microsoft.com/office/drawing/2014/main" id="{7BF2F826-9C5D-D1F8-8212-1470597D44BB}"/>
              </a:ext>
            </a:extLst>
          </p:cNvPr>
          <p:cNvPicPr>
            <a:picLocks noChangeAspect="1"/>
          </p:cNvPicPr>
          <p:nvPr/>
        </p:nvPicPr>
        <p:blipFill rotWithShape="1">
          <a:blip r:embed="rId13"/>
          <a:srcRect l="41057" t="80706" r="12293" b="14967"/>
          <a:stretch/>
        </p:blipFill>
        <p:spPr>
          <a:xfrm>
            <a:off x="1566775" y="2915727"/>
            <a:ext cx="1408517" cy="130630"/>
          </a:xfrm>
          <a:prstGeom prst="rect">
            <a:avLst/>
          </a:prstGeom>
        </p:spPr>
      </p:pic>
      <p:pic>
        <p:nvPicPr>
          <p:cNvPr id="3" name="Picture 2">
            <a:extLst>
              <a:ext uri="{FF2B5EF4-FFF2-40B4-BE49-F238E27FC236}">
                <a16:creationId xmlns:a16="http://schemas.microsoft.com/office/drawing/2014/main" id="{C23C0BAB-2E06-D5A9-6FB7-946F98AA9FE9}"/>
              </a:ext>
            </a:extLst>
          </p:cNvPr>
          <p:cNvPicPr>
            <a:picLocks noChangeAspect="1"/>
          </p:cNvPicPr>
          <p:nvPr/>
        </p:nvPicPr>
        <p:blipFill>
          <a:blip r:embed="rId14"/>
          <a:stretch>
            <a:fillRect/>
          </a:stretch>
        </p:blipFill>
        <p:spPr>
          <a:xfrm>
            <a:off x="3322946" y="473162"/>
            <a:ext cx="3019362" cy="3019362"/>
          </a:xfrm>
          <a:prstGeom prst="rect">
            <a:avLst/>
          </a:prstGeom>
        </p:spPr>
      </p:pic>
      <p:pic>
        <p:nvPicPr>
          <p:cNvPr id="5" name="Picture 4" descr="A picture containing text, diagram, line, plot&#10;&#10;Description automatically generated">
            <a:extLst>
              <a:ext uri="{FF2B5EF4-FFF2-40B4-BE49-F238E27FC236}">
                <a16:creationId xmlns:a16="http://schemas.microsoft.com/office/drawing/2014/main" id="{02540CC7-F496-3E4E-E908-92AFCA2E9D41}"/>
              </a:ext>
            </a:extLst>
          </p:cNvPr>
          <p:cNvPicPr>
            <a:picLocks noChangeAspect="1"/>
          </p:cNvPicPr>
          <p:nvPr/>
        </p:nvPicPr>
        <p:blipFill>
          <a:blip r:embed="rId15"/>
          <a:stretch>
            <a:fillRect/>
          </a:stretch>
        </p:blipFill>
        <p:spPr>
          <a:xfrm>
            <a:off x="294566" y="3325880"/>
            <a:ext cx="3019362" cy="3019362"/>
          </a:xfrm>
          <a:prstGeom prst="rect">
            <a:avLst/>
          </a:prstGeom>
        </p:spPr>
      </p:pic>
      <p:pic>
        <p:nvPicPr>
          <p:cNvPr id="10" name="Picture 9">
            <a:extLst>
              <a:ext uri="{FF2B5EF4-FFF2-40B4-BE49-F238E27FC236}">
                <a16:creationId xmlns:a16="http://schemas.microsoft.com/office/drawing/2014/main" id="{A07390A0-14B3-2946-7F9A-1B46EBDB17AB}"/>
              </a:ext>
            </a:extLst>
          </p:cNvPr>
          <p:cNvPicPr>
            <a:picLocks noChangeAspect="1"/>
          </p:cNvPicPr>
          <p:nvPr/>
        </p:nvPicPr>
        <p:blipFill>
          <a:blip r:embed="rId16"/>
          <a:stretch>
            <a:fillRect/>
          </a:stretch>
        </p:blipFill>
        <p:spPr>
          <a:xfrm>
            <a:off x="3307753" y="3318366"/>
            <a:ext cx="3019362" cy="3019362"/>
          </a:xfrm>
          <a:prstGeom prst="rect">
            <a:avLst/>
          </a:prstGeom>
        </p:spPr>
      </p:pic>
      <p:sp>
        <p:nvSpPr>
          <p:cNvPr id="87" name="TextBox 86">
            <a:extLst>
              <a:ext uri="{FF2B5EF4-FFF2-40B4-BE49-F238E27FC236}">
                <a16:creationId xmlns:a16="http://schemas.microsoft.com/office/drawing/2014/main" id="{BFC3CE53-C516-6944-BF1F-0D44C02929E6}"/>
              </a:ext>
            </a:extLst>
          </p:cNvPr>
          <p:cNvSpPr txBox="1"/>
          <p:nvPr/>
        </p:nvSpPr>
        <p:spPr>
          <a:xfrm>
            <a:off x="3060274" y="3392361"/>
            <a:ext cx="323687"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86" name="TextBox 85">
            <a:extLst>
              <a:ext uri="{FF2B5EF4-FFF2-40B4-BE49-F238E27FC236}">
                <a16:creationId xmlns:a16="http://schemas.microsoft.com/office/drawing/2014/main" id="{883B59DC-7215-294F-9B37-FFC6134F3EB8}"/>
              </a:ext>
            </a:extLst>
          </p:cNvPr>
          <p:cNvSpPr txBox="1"/>
          <p:nvPr/>
        </p:nvSpPr>
        <p:spPr>
          <a:xfrm>
            <a:off x="77952" y="3388035"/>
            <a:ext cx="323686" cy="208978"/>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26" name="TextBox 25">
            <a:extLst>
              <a:ext uri="{FF2B5EF4-FFF2-40B4-BE49-F238E27FC236}">
                <a16:creationId xmlns:a16="http://schemas.microsoft.com/office/drawing/2014/main" id="{2E539898-E0DE-30CF-33E8-2E4D610E34A1}"/>
              </a:ext>
            </a:extLst>
          </p:cNvPr>
          <p:cNvSpPr txBox="1"/>
          <p:nvPr/>
        </p:nvSpPr>
        <p:spPr>
          <a:xfrm>
            <a:off x="3519035" y="6241567"/>
            <a:ext cx="3070752"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FEBFA7D-7535-64DF-F91D-FC456A5658A0}"/>
              </a:ext>
            </a:extLst>
          </p:cNvPr>
          <p:cNvSpPr/>
          <p:nvPr/>
        </p:nvSpPr>
        <p:spPr>
          <a:xfrm>
            <a:off x="4619336" y="353877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0CDF78-D067-6A9C-654F-3F2214853F0F}"/>
              </a:ext>
            </a:extLst>
          </p:cNvPr>
          <p:cNvSpPr/>
          <p:nvPr/>
        </p:nvSpPr>
        <p:spPr>
          <a:xfrm>
            <a:off x="1598913" y="3514992"/>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F0186E-BB66-256F-776D-9E15C725F66D}"/>
              </a:ext>
            </a:extLst>
          </p:cNvPr>
          <p:cNvSpPr/>
          <p:nvPr/>
        </p:nvSpPr>
        <p:spPr>
          <a:xfrm>
            <a:off x="4661853" y="682131"/>
            <a:ext cx="500317" cy="1621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85D6B69-C380-6A43-A400-487F162FF357}"/>
              </a:ext>
            </a:extLst>
          </p:cNvPr>
          <p:cNvSpPr/>
          <p:nvPr/>
        </p:nvSpPr>
        <p:spPr>
          <a:xfrm>
            <a:off x="3992380"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3C9AB62-C757-4747-A764-A3105326BBB6}"/>
              </a:ext>
            </a:extLst>
          </p:cNvPr>
          <p:cNvSpPr/>
          <p:nvPr/>
        </p:nvSpPr>
        <p:spPr>
          <a:xfrm>
            <a:off x="4522503" y="3148882"/>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1122558-5245-4849-95B6-9BFDCE7D4738}"/>
              </a:ext>
            </a:extLst>
          </p:cNvPr>
          <p:cNvSpPr/>
          <p:nvPr/>
        </p:nvSpPr>
        <p:spPr>
          <a:xfrm>
            <a:off x="503504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3F02456-CE80-094E-A704-048851E83F8B}"/>
              </a:ext>
            </a:extLst>
          </p:cNvPr>
          <p:cNvSpPr/>
          <p:nvPr/>
        </p:nvSpPr>
        <p:spPr>
          <a:xfrm>
            <a:off x="5566559" y="3136119"/>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38DA403-433F-3C46-AB29-E917AF4112BF}"/>
              </a:ext>
            </a:extLst>
          </p:cNvPr>
          <p:cNvSpPr/>
          <p:nvPr/>
        </p:nvSpPr>
        <p:spPr>
          <a:xfrm>
            <a:off x="3992380"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3DE239C-255F-9D40-BA02-4A8837DEADE7}"/>
              </a:ext>
            </a:extLst>
          </p:cNvPr>
          <p:cNvSpPr/>
          <p:nvPr/>
        </p:nvSpPr>
        <p:spPr>
          <a:xfrm>
            <a:off x="4522503" y="5994086"/>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FA4017A2-1308-6F4B-83D4-A249E84DEBF8}"/>
              </a:ext>
            </a:extLst>
          </p:cNvPr>
          <p:cNvSpPr/>
          <p:nvPr/>
        </p:nvSpPr>
        <p:spPr>
          <a:xfrm>
            <a:off x="503504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7208F664-B689-B544-95CF-33B53D1822E2}"/>
              </a:ext>
            </a:extLst>
          </p:cNvPr>
          <p:cNvSpPr/>
          <p:nvPr/>
        </p:nvSpPr>
        <p:spPr>
          <a:xfrm>
            <a:off x="5566559" y="5981323"/>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FC1129B-47D5-4A4F-8E24-EAD20367E9AC}"/>
              </a:ext>
            </a:extLst>
          </p:cNvPr>
          <p:cNvSpPr/>
          <p:nvPr/>
        </p:nvSpPr>
        <p:spPr>
          <a:xfrm>
            <a:off x="966489"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D7467D7-4623-BC49-87D7-C979B60388E8}"/>
              </a:ext>
            </a:extLst>
          </p:cNvPr>
          <p:cNvSpPr/>
          <p:nvPr/>
        </p:nvSpPr>
        <p:spPr>
          <a:xfrm>
            <a:off x="1496612" y="6002461"/>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C44DAB2-6458-8C41-AEC3-CBAA7016E9D9}"/>
              </a:ext>
            </a:extLst>
          </p:cNvPr>
          <p:cNvSpPr/>
          <p:nvPr/>
        </p:nvSpPr>
        <p:spPr>
          <a:xfrm>
            <a:off x="200915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8CED31C-798A-5B4D-9BBC-92E76F2228A6}"/>
              </a:ext>
            </a:extLst>
          </p:cNvPr>
          <p:cNvSpPr/>
          <p:nvPr/>
        </p:nvSpPr>
        <p:spPr>
          <a:xfrm>
            <a:off x="2540668" y="5989698"/>
            <a:ext cx="164892" cy="799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714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E60B56D-AC6F-AA68-5AE2-4348EDFC3A77}"/>
              </a:ext>
            </a:extLst>
          </p:cNvPr>
          <p:cNvSpPr txBox="1"/>
          <p:nvPr/>
        </p:nvSpPr>
        <p:spPr>
          <a:xfrm>
            <a:off x="304343" y="6715554"/>
            <a:ext cx="6266411"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discrimination response time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250ms and D) 1000ms</a:t>
            </a:r>
            <a:endParaRPr lang="en-US" sz="900" b="1"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3084722-7925-8440-8681-73478F396176}"/>
              </a:ext>
            </a:extLst>
          </p:cNvPr>
          <p:cNvSpPr/>
          <p:nvPr/>
        </p:nvSpPr>
        <p:spPr>
          <a:xfrm>
            <a:off x="6046696" y="2883884"/>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A768894-B144-EE49-ABFE-203A5BDF5ACB}"/>
              </a:ext>
            </a:extLst>
          </p:cNvPr>
          <p:cNvSpPr/>
          <p:nvPr/>
        </p:nvSpPr>
        <p:spPr>
          <a:xfrm>
            <a:off x="1392442" y="774510"/>
            <a:ext cx="958891" cy="722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ACE2EC3-36C2-B447-ABDE-5CE5991054EA}"/>
              </a:ext>
            </a:extLst>
          </p:cNvPr>
          <p:cNvSpPr/>
          <p:nvPr/>
        </p:nvSpPr>
        <p:spPr>
          <a:xfrm>
            <a:off x="5554905"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3F3C6F0-B1C8-E149-A15A-DF5F3B136F80}"/>
              </a:ext>
            </a:extLst>
          </p:cNvPr>
          <p:cNvSpPr/>
          <p:nvPr/>
        </p:nvSpPr>
        <p:spPr>
          <a:xfrm>
            <a:off x="3820197"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FCBB891-F2F0-1B4F-8B9D-640EFC960DDE}"/>
              </a:ext>
            </a:extLst>
          </p:cNvPr>
          <p:cNvSpPr/>
          <p:nvPr/>
        </p:nvSpPr>
        <p:spPr>
          <a:xfrm>
            <a:off x="4371305" y="6042458"/>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959A239-71F0-D94B-A421-79A43C82A118}"/>
              </a:ext>
            </a:extLst>
          </p:cNvPr>
          <p:cNvSpPr/>
          <p:nvPr/>
        </p:nvSpPr>
        <p:spPr>
          <a:xfrm>
            <a:off x="4959006"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E4576C7-D4F4-334B-9C83-823A0B7CB5B8}"/>
              </a:ext>
            </a:extLst>
          </p:cNvPr>
          <p:cNvSpPr/>
          <p:nvPr/>
        </p:nvSpPr>
        <p:spPr>
          <a:xfrm>
            <a:off x="5554905" y="603804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FC5956C-55DA-5B40-B878-FA4AA3EE898A}"/>
              </a:ext>
            </a:extLst>
          </p:cNvPr>
          <p:cNvSpPr/>
          <p:nvPr/>
        </p:nvSpPr>
        <p:spPr>
          <a:xfrm>
            <a:off x="909876"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D045555-F137-8B4E-A43B-EA4B494AA5BC}"/>
              </a:ext>
            </a:extLst>
          </p:cNvPr>
          <p:cNvSpPr/>
          <p:nvPr/>
        </p:nvSpPr>
        <p:spPr>
          <a:xfrm>
            <a:off x="1442399" y="6043062"/>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11DECDE-F021-154F-978C-B0CB205D7E65}"/>
              </a:ext>
            </a:extLst>
          </p:cNvPr>
          <p:cNvSpPr/>
          <p:nvPr/>
        </p:nvSpPr>
        <p:spPr>
          <a:xfrm>
            <a:off x="2048685"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2FE06F4-C2C6-9C46-88FF-4E7826421B77}"/>
              </a:ext>
            </a:extLst>
          </p:cNvPr>
          <p:cNvSpPr/>
          <p:nvPr/>
        </p:nvSpPr>
        <p:spPr>
          <a:xfrm>
            <a:off x="2644584" y="603864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AB2766F8-49B3-F312-7902-C1508FBE00DB}"/>
              </a:ext>
            </a:extLst>
          </p:cNvPr>
          <p:cNvPicPr>
            <a:picLocks noChangeAspect="1"/>
          </p:cNvPicPr>
          <p:nvPr/>
        </p:nvPicPr>
        <p:blipFill>
          <a:blip r:embed="rId3"/>
          <a:stretch>
            <a:fillRect/>
          </a:stretch>
        </p:blipFill>
        <p:spPr>
          <a:xfrm>
            <a:off x="3443227" y="442940"/>
            <a:ext cx="3111887" cy="3111887"/>
          </a:xfrm>
          <a:prstGeom prst="rect">
            <a:avLst/>
          </a:prstGeom>
        </p:spPr>
      </p:pic>
      <p:pic>
        <p:nvPicPr>
          <p:cNvPr id="7" name="Picture 6" descr="A picture containing text, diagram, line, plot&#10;&#10;Description automatically generated">
            <a:extLst>
              <a:ext uri="{FF2B5EF4-FFF2-40B4-BE49-F238E27FC236}">
                <a16:creationId xmlns:a16="http://schemas.microsoft.com/office/drawing/2014/main" id="{996E8C80-9849-701E-73EA-14A07FE76641}"/>
              </a:ext>
            </a:extLst>
          </p:cNvPr>
          <p:cNvPicPr>
            <a:picLocks noChangeAspect="1"/>
          </p:cNvPicPr>
          <p:nvPr/>
        </p:nvPicPr>
        <p:blipFill>
          <a:blip r:embed="rId4"/>
          <a:stretch>
            <a:fillRect/>
          </a:stretch>
        </p:blipFill>
        <p:spPr>
          <a:xfrm>
            <a:off x="375668" y="3399092"/>
            <a:ext cx="3111887" cy="3111887"/>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B613ECA7-A3F5-94E5-BE92-4B795FC68DE0}"/>
              </a:ext>
            </a:extLst>
          </p:cNvPr>
          <p:cNvPicPr>
            <a:picLocks noChangeAspect="1"/>
          </p:cNvPicPr>
          <p:nvPr/>
        </p:nvPicPr>
        <p:blipFill>
          <a:blip r:embed="rId5"/>
          <a:stretch>
            <a:fillRect/>
          </a:stretch>
        </p:blipFill>
        <p:spPr>
          <a:xfrm>
            <a:off x="3458867" y="3399091"/>
            <a:ext cx="3111887" cy="3111887"/>
          </a:xfrm>
          <a:prstGeom prst="rect">
            <a:avLst/>
          </a:prstGeom>
        </p:spPr>
      </p:pic>
      <p:pic>
        <p:nvPicPr>
          <p:cNvPr id="31" name="Picture 30" descr="A picture containing text, diagram, line, plot&#10;&#10;Description automatically generated">
            <a:extLst>
              <a:ext uri="{FF2B5EF4-FFF2-40B4-BE49-F238E27FC236}">
                <a16:creationId xmlns:a16="http://schemas.microsoft.com/office/drawing/2014/main" id="{6A3392DD-7478-A7DC-FDDE-3DA348688D94}"/>
              </a:ext>
            </a:extLst>
          </p:cNvPr>
          <p:cNvPicPr>
            <a:picLocks noChangeAspect="1"/>
          </p:cNvPicPr>
          <p:nvPr/>
        </p:nvPicPr>
        <p:blipFill>
          <a:blip r:embed="rId6"/>
          <a:stretch>
            <a:fillRect/>
          </a:stretch>
        </p:blipFill>
        <p:spPr>
          <a:xfrm>
            <a:off x="360028" y="439765"/>
            <a:ext cx="3111887" cy="3111887"/>
          </a:xfrm>
          <a:prstGeom prst="rect">
            <a:avLst/>
          </a:prstGeom>
        </p:spPr>
      </p:pic>
      <p:sp>
        <p:nvSpPr>
          <p:cNvPr id="26" name="TextBox 25">
            <a:extLst>
              <a:ext uri="{FF2B5EF4-FFF2-40B4-BE49-F238E27FC236}">
                <a16:creationId xmlns:a16="http://schemas.microsoft.com/office/drawing/2014/main" id="{7EDC23EB-BCEF-6B46-914D-C8E9A406E28B}"/>
              </a:ext>
            </a:extLst>
          </p:cNvPr>
          <p:cNvSpPr txBox="1"/>
          <p:nvPr/>
        </p:nvSpPr>
        <p:spPr>
          <a:xfrm>
            <a:off x="154748" y="34689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37" name="TextBox 36">
            <a:extLst>
              <a:ext uri="{FF2B5EF4-FFF2-40B4-BE49-F238E27FC236}">
                <a16:creationId xmlns:a16="http://schemas.microsoft.com/office/drawing/2014/main" id="{6FCFEEEB-19AC-E94A-8320-6BD6C9FC7668}"/>
              </a:ext>
            </a:extLst>
          </p:cNvPr>
          <p:cNvSpPr txBox="1"/>
          <p:nvPr/>
        </p:nvSpPr>
        <p:spPr>
          <a:xfrm>
            <a:off x="137981" y="531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3135186" y="53983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8" name="TextBox 47">
            <a:extLst>
              <a:ext uri="{FF2B5EF4-FFF2-40B4-BE49-F238E27FC236}">
                <a16:creationId xmlns:a16="http://schemas.microsoft.com/office/drawing/2014/main" id="{891D7C7E-B9BF-D241-A3F1-CF69C0F3B877}"/>
              </a:ext>
            </a:extLst>
          </p:cNvPr>
          <p:cNvSpPr txBox="1"/>
          <p:nvPr/>
        </p:nvSpPr>
        <p:spPr>
          <a:xfrm>
            <a:off x="3135186" y="347114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382D0FA-C6B6-E078-B3BF-41940C3F0910}"/>
              </a:ext>
            </a:extLst>
          </p:cNvPr>
          <p:cNvSpPr/>
          <p:nvPr/>
        </p:nvSpPr>
        <p:spPr>
          <a:xfrm>
            <a:off x="1817237" y="872331"/>
            <a:ext cx="1277708"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text, diagram, line, plot&#10;&#10;Description automatically generated">
            <a:extLst>
              <a:ext uri="{FF2B5EF4-FFF2-40B4-BE49-F238E27FC236}">
                <a16:creationId xmlns:a16="http://schemas.microsoft.com/office/drawing/2014/main" id="{180FF7F8-AE9A-C51A-97AB-ED84B9F9406D}"/>
              </a:ext>
            </a:extLst>
          </p:cNvPr>
          <p:cNvPicPr>
            <a:picLocks noChangeAspect="1"/>
          </p:cNvPicPr>
          <p:nvPr/>
        </p:nvPicPr>
        <p:blipFill rotWithShape="1">
          <a:blip r:embed="rId6"/>
          <a:srcRect l="25135" t="13720" r="33540" b="81512"/>
          <a:stretch/>
        </p:blipFill>
        <p:spPr>
          <a:xfrm>
            <a:off x="1808890" y="2800380"/>
            <a:ext cx="1285988" cy="148370"/>
          </a:xfrm>
          <a:prstGeom prst="rect">
            <a:avLst/>
          </a:prstGeom>
        </p:spPr>
      </p:pic>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0598209-1419-59DC-4AB7-E3C2DF38A26F}"/>
              </a:ext>
            </a:extLst>
          </p:cNvPr>
          <p:cNvSpPr/>
          <p:nvPr/>
        </p:nvSpPr>
        <p:spPr>
          <a:xfrm>
            <a:off x="4308825" y="892758"/>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picture containing text, diagram, line, plot&#10;&#10;Description automatically generated">
            <a:extLst>
              <a:ext uri="{FF2B5EF4-FFF2-40B4-BE49-F238E27FC236}">
                <a16:creationId xmlns:a16="http://schemas.microsoft.com/office/drawing/2014/main" id="{DF244E92-DD48-1289-51FF-2C283995DA15}"/>
              </a:ext>
            </a:extLst>
          </p:cNvPr>
          <p:cNvPicPr>
            <a:picLocks noChangeAspect="1"/>
          </p:cNvPicPr>
          <p:nvPr/>
        </p:nvPicPr>
        <p:blipFill rotWithShape="1">
          <a:blip r:embed="rId3"/>
          <a:srcRect l="70368" t="14197" r="12387" b="81020"/>
          <a:stretch/>
        </p:blipFill>
        <p:spPr>
          <a:xfrm>
            <a:off x="5707835" y="2956497"/>
            <a:ext cx="536640" cy="148865"/>
          </a:xfrm>
          <a:prstGeom prst="rect">
            <a:avLst/>
          </a:prstGeom>
        </p:spPr>
      </p:pic>
      <p:pic>
        <p:nvPicPr>
          <p:cNvPr id="55" name="Picture 54" descr="A picture containing text, diagram, line, plot&#10;&#10;Description automatically generated">
            <a:extLst>
              <a:ext uri="{FF2B5EF4-FFF2-40B4-BE49-F238E27FC236}">
                <a16:creationId xmlns:a16="http://schemas.microsoft.com/office/drawing/2014/main" id="{39642A8B-B2C2-F254-08FE-52A42A505488}"/>
              </a:ext>
            </a:extLst>
          </p:cNvPr>
          <p:cNvPicPr>
            <a:picLocks noChangeAspect="1"/>
          </p:cNvPicPr>
          <p:nvPr/>
        </p:nvPicPr>
        <p:blipFill rotWithShape="1">
          <a:blip r:embed="rId3"/>
          <a:srcRect l="28470" t="14074" r="33122" b="81020"/>
          <a:stretch/>
        </p:blipFill>
        <p:spPr>
          <a:xfrm>
            <a:off x="5048118" y="2824254"/>
            <a:ext cx="1195242" cy="152699"/>
          </a:xfrm>
          <a:prstGeom prst="rect">
            <a:avLst/>
          </a:prstGeom>
        </p:spPr>
      </p:pic>
      <p:sp>
        <p:nvSpPr>
          <p:cNvPr id="72" name="Rectangle 71">
            <a:extLst>
              <a:ext uri="{FF2B5EF4-FFF2-40B4-BE49-F238E27FC236}">
                <a16:creationId xmlns:a16="http://schemas.microsoft.com/office/drawing/2014/main" id="{CCC59240-4842-ABB8-319B-5870A2D0049C}"/>
              </a:ext>
            </a:extLst>
          </p:cNvPr>
          <p:cNvSpPr/>
          <p:nvPr/>
        </p:nvSpPr>
        <p:spPr>
          <a:xfrm>
            <a:off x="1168758" y="3852926"/>
            <a:ext cx="1926119" cy="14906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5579068" y="790700"/>
            <a:ext cx="678855" cy="54166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70" name="Picture 69" descr="A picture containing text, diagram, line, plot&#10;&#10;Description automatically generated">
            <a:extLst>
              <a:ext uri="{FF2B5EF4-FFF2-40B4-BE49-F238E27FC236}">
                <a16:creationId xmlns:a16="http://schemas.microsoft.com/office/drawing/2014/main" id="{07318C2F-D189-B331-9ED7-1D655B9863B7}"/>
              </a:ext>
            </a:extLst>
          </p:cNvPr>
          <p:cNvPicPr>
            <a:picLocks noChangeAspect="1"/>
          </p:cNvPicPr>
          <p:nvPr/>
        </p:nvPicPr>
        <p:blipFill rotWithShape="1">
          <a:blip r:embed="rId4"/>
          <a:srcRect l="25965" t="14700" r="31986" b="81581"/>
          <a:stretch/>
        </p:blipFill>
        <p:spPr>
          <a:xfrm>
            <a:off x="1826675" y="3756228"/>
            <a:ext cx="1308511" cy="115737"/>
          </a:xfrm>
          <a:prstGeom prst="rect">
            <a:avLst/>
          </a:prstGeom>
        </p:spPr>
      </p:pic>
      <p:pic>
        <p:nvPicPr>
          <p:cNvPr id="71" name="Picture 70" descr="A picture containing text, diagram, line, plot&#10;&#10;Description automatically generated">
            <a:extLst>
              <a:ext uri="{FF2B5EF4-FFF2-40B4-BE49-F238E27FC236}">
                <a16:creationId xmlns:a16="http://schemas.microsoft.com/office/drawing/2014/main" id="{B5A2BF53-B8AA-5847-7D87-B06C55E3D51B}"/>
              </a:ext>
            </a:extLst>
          </p:cNvPr>
          <p:cNvPicPr>
            <a:picLocks noChangeAspect="1"/>
          </p:cNvPicPr>
          <p:nvPr/>
        </p:nvPicPr>
        <p:blipFill rotWithShape="1">
          <a:blip r:embed="rId4"/>
          <a:srcRect l="70521" t="14700" r="12819" b="81169"/>
          <a:stretch/>
        </p:blipFill>
        <p:spPr>
          <a:xfrm>
            <a:off x="2562323" y="3937721"/>
            <a:ext cx="518433" cy="128543"/>
          </a:xfrm>
          <a:prstGeom prst="rect">
            <a:avLst/>
          </a:prstGeom>
        </p:spPr>
      </p:pic>
      <p:sp>
        <p:nvSpPr>
          <p:cNvPr id="75" name="Rectangle 74">
            <a:extLst>
              <a:ext uri="{FF2B5EF4-FFF2-40B4-BE49-F238E27FC236}">
                <a16:creationId xmlns:a16="http://schemas.microsoft.com/office/drawing/2014/main" id="{6EE4554B-4F6F-682A-4613-E89553A9C0AD}"/>
              </a:ext>
            </a:extLst>
          </p:cNvPr>
          <p:cNvSpPr/>
          <p:nvPr/>
        </p:nvSpPr>
        <p:spPr>
          <a:xfrm>
            <a:off x="4299354" y="3853523"/>
            <a:ext cx="1837617" cy="1222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diagram, line, plot&#10;&#10;Description automatically generated">
            <a:extLst>
              <a:ext uri="{FF2B5EF4-FFF2-40B4-BE49-F238E27FC236}">
                <a16:creationId xmlns:a16="http://schemas.microsoft.com/office/drawing/2014/main" id="{9BB166B6-796A-3924-7BC1-C3F36EC451C5}"/>
              </a:ext>
            </a:extLst>
          </p:cNvPr>
          <p:cNvPicPr>
            <a:picLocks noChangeAspect="1"/>
          </p:cNvPicPr>
          <p:nvPr/>
        </p:nvPicPr>
        <p:blipFill rotWithShape="1">
          <a:blip r:embed="rId5"/>
          <a:srcRect l="70052" t="14477" r="12921" b="80775"/>
          <a:stretch/>
        </p:blipFill>
        <p:spPr>
          <a:xfrm>
            <a:off x="5769440" y="3922470"/>
            <a:ext cx="529866" cy="147731"/>
          </a:xfrm>
          <a:prstGeom prst="rect">
            <a:avLst/>
          </a:prstGeom>
        </p:spPr>
      </p:pic>
      <p:pic>
        <p:nvPicPr>
          <p:cNvPr id="74" name="Picture 73" descr="A picture containing text, diagram, line, plot&#10;&#10;Description automatically generated">
            <a:extLst>
              <a:ext uri="{FF2B5EF4-FFF2-40B4-BE49-F238E27FC236}">
                <a16:creationId xmlns:a16="http://schemas.microsoft.com/office/drawing/2014/main" id="{42173DA1-97A6-8BC0-5645-28CC8F3391D3}"/>
              </a:ext>
            </a:extLst>
          </p:cNvPr>
          <p:cNvPicPr>
            <a:picLocks noChangeAspect="1"/>
          </p:cNvPicPr>
          <p:nvPr/>
        </p:nvPicPr>
        <p:blipFill rotWithShape="1">
          <a:blip r:embed="rId5"/>
          <a:srcRect l="26211" t="14477" r="32695" b="80775"/>
          <a:stretch/>
        </p:blipFill>
        <p:spPr>
          <a:xfrm>
            <a:off x="5042263" y="3720051"/>
            <a:ext cx="1278803" cy="147730"/>
          </a:xfrm>
          <a:prstGeom prst="rect">
            <a:avLst/>
          </a:prstGeom>
        </p:spPr>
      </p:pic>
      <p:pic>
        <p:nvPicPr>
          <p:cNvPr id="34" name="Picture 33" descr="A picture containing text, diagram, line, plot&#10;&#10;Description automatically generated">
            <a:extLst>
              <a:ext uri="{FF2B5EF4-FFF2-40B4-BE49-F238E27FC236}">
                <a16:creationId xmlns:a16="http://schemas.microsoft.com/office/drawing/2014/main" id="{0AEA02C9-FB32-EBBF-0C9C-C7DEFABE5E34}"/>
              </a:ext>
            </a:extLst>
          </p:cNvPr>
          <p:cNvPicPr>
            <a:picLocks noChangeAspect="1"/>
          </p:cNvPicPr>
          <p:nvPr/>
        </p:nvPicPr>
        <p:blipFill rotWithShape="1">
          <a:blip r:embed="rId6"/>
          <a:srcRect l="69033" t="13720" r="11459" b="80466"/>
          <a:stretch/>
        </p:blipFill>
        <p:spPr>
          <a:xfrm>
            <a:off x="2533852" y="2943370"/>
            <a:ext cx="607059" cy="180915"/>
          </a:xfrm>
          <a:prstGeom prst="rect">
            <a:avLst/>
          </a:prstGeom>
        </p:spPr>
      </p:pic>
      <p:sp>
        <p:nvSpPr>
          <p:cNvPr id="2" name="TextBox 1">
            <a:extLst>
              <a:ext uri="{FF2B5EF4-FFF2-40B4-BE49-F238E27FC236}">
                <a16:creationId xmlns:a16="http://schemas.microsoft.com/office/drawing/2014/main" id="{E4AE1A27-ED2F-A942-04DB-95ACA775AAF3}"/>
              </a:ext>
            </a:extLst>
          </p:cNvPr>
          <p:cNvSpPr txBox="1"/>
          <p:nvPr/>
        </p:nvSpPr>
        <p:spPr>
          <a:xfrm>
            <a:off x="-3362056" y="4182553"/>
            <a:ext cx="3362056" cy="253300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Discrimination Accuracy Results. </a:t>
            </a:r>
            <a:r>
              <a:rPr lang="en-US" sz="900" dirty="0">
                <a:latin typeface="Arial" panose="020B0604020202020204" pitchFamily="34" charset="0"/>
                <a:cs typeface="Arial" panose="020B0604020202020204" pitchFamily="34" charset="0"/>
              </a:rPr>
              <a:t>A) Linear model of discrimination accuracy as a function of the Kinect depth difference between targets for the 125ms viewing duration condition. B) Linear models of discrimination accuracy as a function of verbal estimates from independent participants at 125ms. The verbal estimate difference is calculated as the absolute difference between verbal estimates for images within a discrimination trial divided by their joint variance, effectively resulting in a z-score of the verbal estimate difference. The verbal estimate and discrimination task were comprised of independent groups of participants. C) Accuracy as a function of verbal estimates at 250ms D) Accuracy as a function of verbal estimates at 1000ms D) Discrimination accuracy as a function of the Kinect (bars with colored outline) and as a function of differences in verbal estimates from independent participants (* indicates p&lt;0.05; ** p&lt;0.005; *** p&lt;0.0005)</a:t>
            </a:r>
            <a:br>
              <a:rPr lang="en-US" sz="560" dirty="0"/>
            </a:br>
            <a:endParaRPr lang="en-US" sz="56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3771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EA9E8D5-6A98-FA4E-B6B2-DAAC1C1E0C04}"/>
              </a:ext>
            </a:extLst>
          </p:cNvPr>
          <p:cNvSpPr/>
          <p:nvPr/>
        </p:nvSpPr>
        <p:spPr>
          <a:xfrm>
            <a:off x="1304924" y="2882680"/>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943D5D-C126-D346-BA50-FCA7FE2B9076}"/>
              </a:ext>
            </a:extLst>
          </p:cNvPr>
          <p:cNvSpPr/>
          <p:nvPr/>
        </p:nvSpPr>
        <p:spPr>
          <a:xfrm>
            <a:off x="6469150" y="555977"/>
            <a:ext cx="422454" cy="128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2C0A42D-7667-3B45-8602-867C557EE4E3}"/>
              </a:ext>
            </a:extLst>
          </p:cNvPr>
          <p:cNvSpPr/>
          <p:nvPr/>
        </p:nvSpPr>
        <p:spPr>
          <a:xfrm>
            <a:off x="798248" y="709505"/>
            <a:ext cx="537826" cy="124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9C67E644-B9E2-9A42-9467-9FCE9ACC2361}"/>
              </a:ext>
            </a:extLst>
          </p:cNvPr>
          <p:cNvSpPr/>
          <p:nvPr/>
        </p:nvSpPr>
        <p:spPr>
          <a:xfrm>
            <a:off x="3666801" y="432395"/>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852079B-66AE-2745-B3C3-8FD0BBE47DF7}"/>
              </a:ext>
            </a:extLst>
          </p:cNvPr>
          <p:cNvSpPr/>
          <p:nvPr/>
        </p:nvSpPr>
        <p:spPr>
          <a:xfrm>
            <a:off x="4544304" y="3371978"/>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18C074C-D2AA-4A46-BAF9-0966FE17D2EF}"/>
              </a:ext>
            </a:extLst>
          </p:cNvPr>
          <p:cNvSpPr/>
          <p:nvPr/>
        </p:nvSpPr>
        <p:spPr>
          <a:xfrm>
            <a:off x="1626843" y="3387352"/>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C07B9EA-3E95-D44A-A8D3-578D4A8BD1FC}"/>
              </a:ext>
            </a:extLst>
          </p:cNvPr>
          <p:cNvSpPr/>
          <p:nvPr/>
        </p:nvSpPr>
        <p:spPr>
          <a:xfrm>
            <a:off x="4544304" y="404671"/>
            <a:ext cx="510494" cy="187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321D235-A524-4A42-A78E-B999599BC282}"/>
              </a:ext>
            </a:extLst>
          </p:cNvPr>
          <p:cNvSpPr/>
          <p:nvPr/>
        </p:nvSpPr>
        <p:spPr>
          <a:xfrm>
            <a:off x="1373386" y="822814"/>
            <a:ext cx="253457" cy="8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1651460-0CDB-0F4F-BC78-B7C93AAA6FA6}"/>
              </a:ext>
            </a:extLst>
          </p:cNvPr>
          <p:cNvSpPr/>
          <p:nvPr/>
        </p:nvSpPr>
        <p:spPr>
          <a:xfrm>
            <a:off x="3820197"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F7E2659-1F2C-304F-95DE-A8983B12A6CF}"/>
              </a:ext>
            </a:extLst>
          </p:cNvPr>
          <p:cNvSpPr/>
          <p:nvPr/>
        </p:nvSpPr>
        <p:spPr>
          <a:xfrm>
            <a:off x="4352720" y="2969836"/>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CD9449D-76DA-864C-8D57-2F0A7C16503E}"/>
              </a:ext>
            </a:extLst>
          </p:cNvPr>
          <p:cNvSpPr/>
          <p:nvPr/>
        </p:nvSpPr>
        <p:spPr>
          <a:xfrm>
            <a:off x="4959006" y="2965420"/>
            <a:ext cx="191584" cy="837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5E1E898-D299-9240-FE22-F8D4A837DA6C}"/>
              </a:ext>
            </a:extLst>
          </p:cNvPr>
          <p:cNvSpPr/>
          <p:nvPr/>
        </p:nvSpPr>
        <p:spPr>
          <a:xfrm>
            <a:off x="1168758" y="903053"/>
            <a:ext cx="640199" cy="1175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B3209C8E-6CC3-467B-F85D-ECC69C9F6503}"/>
              </a:ext>
            </a:extLst>
          </p:cNvPr>
          <p:cNvSpPr/>
          <p:nvPr/>
        </p:nvSpPr>
        <p:spPr>
          <a:xfrm>
            <a:off x="2851916" y="963004"/>
            <a:ext cx="161997"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C7BFEF5-64C1-994C-9310-BC73C1C51BF1}"/>
              </a:ext>
            </a:extLst>
          </p:cNvPr>
          <p:cNvGrpSpPr/>
          <p:nvPr/>
        </p:nvGrpSpPr>
        <p:grpSpPr>
          <a:xfrm>
            <a:off x="9383657" y="-1713961"/>
            <a:ext cx="784135" cy="622046"/>
            <a:chOff x="5687464" y="2844535"/>
            <a:chExt cx="753592" cy="614444"/>
          </a:xfrm>
        </p:grpSpPr>
        <p:pic>
          <p:nvPicPr>
            <p:cNvPr id="49" name="Picture 48" descr="Chart, bar chart&#10;&#10;Description automatically generated">
              <a:extLst>
                <a:ext uri="{FF2B5EF4-FFF2-40B4-BE49-F238E27FC236}">
                  <a16:creationId xmlns:a16="http://schemas.microsoft.com/office/drawing/2014/main" id="{46F26C84-FFAD-C34C-B882-C859792B47EF}"/>
                </a:ext>
              </a:extLst>
            </p:cNvPr>
            <p:cNvPicPr>
              <a:picLocks noChangeAspect="1"/>
            </p:cNvPicPr>
            <p:nvPr/>
          </p:nvPicPr>
          <p:blipFill rotWithShape="1">
            <a:blip r:embed="rId3"/>
            <a:srcRect l="50191" t="52388" r="9749" b="20193"/>
            <a:stretch/>
          </p:blipFill>
          <p:spPr>
            <a:xfrm rot="5400000">
              <a:off x="5532417" y="2999582"/>
              <a:ext cx="614444" cy="304349"/>
            </a:xfrm>
            <a:prstGeom prst="rect">
              <a:avLst/>
            </a:prstGeom>
          </p:spPr>
        </p:pic>
        <p:pic>
          <p:nvPicPr>
            <p:cNvPr id="50" name="Picture 49" descr="Chart, scatter chart&#10;&#10;Description automatically generated">
              <a:extLst>
                <a:ext uri="{FF2B5EF4-FFF2-40B4-BE49-F238E27FC236}">
                  <a16:creationId xmlns:a16="http://schemas.microsoft.com/office/drawing/2014/main" id="{FD720F4A-BC98-3144-A236-BE6DC6A128E0}"/>
                </a:ext>
              </a:extLst>
            </p:cNvPr>
            <p:cNvPicPr>
              <a:picLocks noChangeAspect="1"/>
            </p:cNvPicPr>
            <p:nvPr/>
          </p:nvPicPr>
          <p:blipFill rotWithShape="1">
            <a:blip r:embed="rId4"/>
            <a:srcRect l="42956" t="6852" r="40602" b="86562"/>
            <a:stretch/>
          </p:blipFill>
          <p:spPr>
            <a:xfrm>
              <a:off x="6035195" y="2881649"/>
              <a:ext cx="369664" cy="148074"/>
            </a:xfrm>
            <a:prstGeom prst="rect">
              <a:avLst/>
            </a:prstGeom>
          </p:spPr>
        </p:pic>
        <p:pic>
          <p:nvPicPr>
            <p:cNvPr id="51" name="Picture 50" descr="Chart, scatter chart&#10;&#10;Description automatically generated">
              <a:extLst>
                <a:ext uri="{FF2B5EF4-FFF2-40B4-BE49-F238E27FC236}">
                  <a16:creationId xmlns:a16="http://schemas.microsoft.com/office/drawing/2014/main" id="{C0376227-86B5-B843-A108-0A12EE6629B9}"/>
                </a:ext>
              </a:extLst>
            </p:cNvPr>
            <p:cNvPicPr>
              <a:picLocks noChangeAspect="1"/>
            </p:cNvPicPr>
            <p:nvPr/>
          </p:nvPicPr>
          <p:blipFill rotWithShape="1">
            <a:blip r:embed="rId5"/>
            <a:srcRect l="43140" t="6932" r="39926" b="86671"/>
            <a:stretch/>
          </p:blipFill>
          <p:spPr>
            <a:xfrm>
              <a:off x="6042256" y="3079835"/>
              <a:ext cx="380739" cy="143842"/>
            </a:xfrm>
            <a:prstGeom prst="rect">
              <a:avLst/>
            </a:prstGeom>
          </p:spPr>
        </p:pic>
        <p:pic>
          <p:nvPicPr>
            <p:cNvPr id="52" name="Picture 51" descr="Chart, scatter chart&#10;&#10;Description automatically generated">
              <a:extLst>
                <a:ext uri="{FF2B5EF4-FFF2-40B4-BE49-F238E27FC236}">
                  <a16:creationId xmlns:a16="http://schemas.microsoft.com/office/drawing/2014/main" id="{3CF72073-8C70-5D47-AF64-E3B333556A63}"/>
                </a:ext>
              </a:extLst>
            </p:cNvPr>
            <p:cNvPicPr>
              <a:picLocks noChangeAspect="1"/>
            </p:cNvPicPr>
            <p:nvPr/>
          </p:nvPicPr>
          <p:blipFill rotWithShape="1">
            <a:blip r:embed="rId6"/>
            <a:srcRect l="42225" t="6179" r="39724" b="87976"/>
            <a:stretch/>
          </p:blipFill>
          <p:spPr>
            <a:xfrm>
              <a:off x="6035195" y="3249364"/>
              <a:ext cx="405861" cy="131428"/>
            </a:xfrm>
            <a:prstGeom prst="rect">
              <a:avLst/>
            </a:prstGeom>
          </p:spPr>
        </p:pic>
      </p:grpSp>
      <p:pic>
        <p:nvPicPr>
          <p:cNvPr id="6" name="Picture 5" descr="A picture containing text, diagram, line, plot&#10;&#10;Description automatically generated">
            <a:extLst>
              <a:ext uri="{FF2B5EF4-FFF2-40B4-BE49-F238E27FC236}">
                <a16:creationId xmlns:a16="http://schemas.microsoft.com/office/drawing/2014/main" id="{100958FD-C9C5-2DDF-4B04-6F88482BAA86}"/>
              </a:ext>
            </a:extLst>
          </p:cNvPr>
          <p:cNvPicPr>
            <a:picLocks noChangeAspect="1"/>
          </p:cNvPicPr>
          <p:nvPr/>
        </p:nvPicPr>
        <p:blipFill rotWithShape="1">
          <a:blip r:embed="rId7"/>
          <a:srcRect r="8206"/>
          <a:stretch/>
        </p:blipFill>
        <p:spPr>
          <a:xfrm>
            <a:off x="2564474" y="972479"/>
            <a:ext cx="2500334" cy="2723853"/>
          </a:xfrm>
          <a:prstGeom prst="rect">
            <a:avLst/>
          </a:prstGeom>
        </p:spPr>
      </p:pic>
      <p:pic>
        <p:nvPicPr>
          <p:cNvPr id="16" name="Picture 15" descr="A picture containing text, diagram, line, plot&#10;&#10;Description automatically generated">
            <a:extLst>
              <a:ext uri="{FF2B5EF4-FFF2-40B4-BE49-F238E27FC236}">
                <a16:creationId xmlns:a16="http://schemas.microsoft.com/office/drawing/2014/main" id="{A30C576D-E8F5-5255-0F6B-1D90F4621ABE}"/>
              </a:ext>
            </a:extLst>
          </p:cNvPr>
          <p:cNvPicPr>
            <a:picLocks noChangeAspect="1"/>
          </p:cNvPicPr>
          <p:nvPr/>
        </p:nvPicPr>
        <p:blipFill rotWithShape="1">
          <a:blip r:embed="rId8"/>
          <a:srcRect r="8206"/>
          <a:stretch/>
        </p:blipFill>
        <p:spPr>
          <a:xfrm>
            <a:off x="65764" y="972480"/>
            <a:ext cx="2500333" cy="2723853"/>
          </a:xfrm>
          <a:prstGeom prst="rect">
            <a:avLst/>
          </a:prstGeom>
        </p:spPr>
      </p:pic>
      <p:grpSp>
        <p:nvGrpSpPr>
          <p:cNvPr id="5" name="Group 4">
            <a:extLst>
              <a:ext uri="{FF2B5EF4-FFF2-40B4-BE49-F238E27FC236}">
                <a16:creationId xmlns:a16="http://schemas.microsoft.com/office/drawing/2014/main" id="{63546313-3700-BD44-A1B0-666606BE1D20}"/>
              </a:ext>
            </a:extLst>
          </p:cNvPr>
          <p:cNvGrpSpPr/>
          <p:nvPr/>
        </p:nvGrpSpPr>
        <p:grpSpPr>
          <a:xfrm>
            <a:off x="65764" y="3646612"/>
            <a:ext cx="2500333" cy="2748659"/>
            <a:chOff x="65764" y="3646612"/>
            <a:chExt cx="2500333" cy="2748659"/>
          </a:xfrm>
        </p:grpSpPr>
        <p:pic>
          <p:nvPicPr>
            <p:cNvPr id="8" name="Picture 7" descr="A picture containing text, diagram, line, plot&#10;&#10;Description automatically generated">
              <a:extLst>
                <a:ext uri="{FF2B5EF4-FFF2-40B4-BE49-F238E27FC236}">
                  <a16:creationId xmlns:a16="http://schemas.microsoft.com/office/drawing/2014/main" id="{A83521F2-2A79-C17D-D9C1-5C47AD54156E}"/>
                </a:ext>
              </a:extLst>
            </p:cNvPr>
            <p:cNvPicPr>
              <a:picLocks noChangeAspect="1"/>
            </p:cNvPicPr>
            <p:nvPr/>
          </p:nvPicPr>
          <p:blipFill rotWithShape="1">
            <a:blip r:embed="rId9"/>
            <a:srcRect r="9035"/>
            <a:stretch/>
          </p:blipFill>
          <p:spPr>
            <a:xfrm>
              <a:off x="65764" y="3646612"/>
              <a:ext cx="2500333" cy="2748659"/>
            </a:xfrm>
            <a:prstGeom prst="rect">
              <a:avLst/>
            </a:prstGeom>
          </p:spPr>
        </p:pic>
        <p:sp>
          <p:nvSpPr>
            <p:cNvPr id="25" name="Rectangle 24">
              <a:extLst>
                <a:ext uri="{FF2B5EF4-FFF2-40B4-BE49-F238E27FC236}">
                  <a16:creationId xmlns:a16="http://schemas.microsoft.com/office/drawing/2014/main" id="{3546B27F-7600-6FDF-BF43-0B7BA59CD0A4}"/>
                </a:ext>
              </a:extLst>
            </p:cNvPr>
            <p:cNvSpPr/>
            <p:nvPr/>
          </p:nvSpPr>
          <p:spPr>
            <a:xfrm>
              <a:off x="743319" y="3812043"/>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text, diagram, line, plot&#10;&#10;Description automatically generated">
              <a:extLst>
                <a:ext uri="{FF2B5EF4-FFF2-40B4-BE49-F238E27FC236}">
                  <a16:creationId xmlns:a16="http://schemas.microsoft.com/office/drawing/2014/main" id="{2B18BBCC-9448-4D53-31D3-DC3430C67C6C}"/>
                </a:ext>
              </a:extLst>
            </p:cNvPr>
            <p:cNvPicPr>
              <a:picLocks noChangeAspect="1"/>
            </p:cNvPicPr>
            <p:nvPr/>
          </p:nvPicPr>
          <p:blipFill rotWithShape="1">
            <a:blip r:embed="rId9"/>
            <a:srcRect l="68656" t="13541" r="9034" b="80518"/>
            <a:stretch/>
          </p:blipFill>
          <p:spPr>
            <a:xfrm>
              <a:off x="1944848" y="4072102"/>
              <a:ext cx="613230" cy="163287"/>
            </a:xfrm>
            <a:prstGeom prst="rect">
              <a:avLst/>
            </a:prstGeom>
          </p:spPr>
        </p:pic>
        <p:pic>
          <p:nvPicPr>
            <p:cNvPr id="32" name="Picture 31" descr="A picture containing text, diagram, line, plot&#10;&#10;Description automatically generated">
              <a:extLst>
                <a:ext uri="{FF2B5EF4-FFF2-40B4-BE49-F238E27FC236}">
                  <a16:creationId xmlns:a16="http://schemas.microsoft.com/office/drawing/2014/main" id="{A092A494-345C-7405-A7B8-16B3CEECAF82}"/>
                </a:ext>
              </a:extLst>
            </p:cNvPr>
            <p:cNvPicPr>
              <a:picLocks noChangeAspect="1"/>
            </p:cNvPicPr>
            <p:nvPr/>
          </p:nvPicPr>
          <p:blipFill rotWithShape="1">
            <a:blip r:embed="rId9"/>
            <a:srcRect l="26792" t="13541" r="31140" b="80518"/>
            <a:stretch/>
          </p:blipFill>
          <p:spPr>
            <a:xfrm>
              <a:off x="1359196" y="3938385"/>
              <a:ext cx="1156295" cy="163287"/>
            </a:xfrm>
            <a:prstGeom prst="rect">
              <a:avLst/>
            </a:prstGeom>
          </p:spPr>
        </p:pic>
      </p:grpSp>
      <p:grpSp>
        <p:nvGrpSpPr>
          <p:cNvPr id="7" name="Group 6">
            <a:extLst>
              <a:ext uri="{FF2B5EF4-FFF2-40B4-BE49-F238E27FC236}">
                <a16:creationId xmlns:a16="http://schemas.microsoft.com/office/drawing/2014/main" id="{3F7B7B01-C6B1-8047-9DF0-CE0494EA1FC5}"/>
              </a:ext>
            </a:extLst>
          </p:cNvPr>
          <p:cNvGrpSpPr/>
          <p:nvPr/>
        </p:nvGrpSpPr>
        <p:grpSpPr>
          <a:xfrm>
            <a:off x="2531030" y="3671418"/>
            <a:ext cx="2515138" cy="2723853"/>
            <a:chOff x="2436126" y="6604381"/>
            <a:chExt cx="2515138" cy="2723853"/>
          </a:xfrm>
        </p:grpSpPr>
        <p:pic>
          <p:nvPicPr>
            <p:cNvPr id="11" name="Picture 10" descr="A picture containing text, diagram, line, plot&#10;&#10;Description automatically generated">
              <a:extLst>
                <a:ext uri="{FF2B5EF4-FFF2-40B4-BE49-F238E27FC236}">
                  <a16:creationId xmlns:a16="http://schemas.microsoft.com/office/drawing/2014/main" id="{010199CC-AA93-BA7B-5C7E-73CB1E7E9331}"/>
                </a:ext>
              </a:extLst>
            </p:cNvPr>
            <p:cNvPicPr>
              <a:picLocks noChangeAspect="1"/>
            </p:cNvPicPr>
            <p:nvPr/>
          </p:nvPicPr>
          <p:blipFill rotWithShape="1">
            <a:blip r:embed="rId10"/>
            <a:srcRect l="-538" r="9035"/>
            <a:stretch/>
          </p:blipFill>
          <p:spPr>
            <a:xfrm>
              <a:off x="2436126" y="6604381"/>
              <a:ext cx="2515138" cy="2723853"/>
            </a:xfrm>
            <a:prstGeom prst="rect">
              <a:avLst/>
            </a:prstGeom>
          </p:spPr>
        </p:pic>
        <p:sp>
          <p:nvSpPr>
            <p:cNvPr id="27" name="Rectangle 26">
              <a:extLst>
                <a:ext uri="{FF2B5EF4-FFF2-40B4-BE49-F238E27FC236}">
                  <a16:creationId xmlns:a16="http://schemas.microsoft.com/office/drawing/2014/main" id="{561480E9-D690-3CE2-58C0-766479A94CF6}"/>
                </a:ext>
              </a:extLst>
            </p:cNvPr>
            <p:cNvSpPr/>
            <p:nvPr/>
          </p:nvSpPr>
          <p:spPr>
            <a:xfrm>
              <a:off x="3132170" y="6768432"/>
              <a:ext cx="1763907"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text, diagram, line, plot&#10;&#10;Description automatically generated">
              <a:extLst>
                <a:ext uri="{FF2B5EF4-FFF2-40B4-BE49-F238E27FC236}">
                  <a16:creationId xmlns:a16="http://schemas.microsoft.com/office/drawing/2014/main" id="{C39FDB11-53D1-C5C6-5847-36CCBE9D33AE}"/>
                </a:ext>
              </a:extLst>
            </p:cNvPr>
            <p:cNvPicPr>
              <a:picLocks noChangeAspect="1"/>
            </p:cNvPicPr>
            <p:nvPr/>
          </p:nvPicPr>
          <p:blipFill rotWithShape="1">
            <a:blip r:embed="rId10"/>
            <a:srcRect l="69822" t="14707" r="12108" b="81096"/>
            <a:stretch/>
          </p:blipFill>
          <p:spPr>
            <a:xfrm>
              <a:off x="4417175" y="7038594"/>
              <a:ext cx="496680" cy="114331"/>
            </a:xfrm>
            <a:prstGeom prst="rect">
              <a:avLst/>
            </a:prstGeom>
          </p:spPr>
        </p:pic>
        <p:pic>
          <p:nvPicPr>
            <p:cNvPr id="44" name="Picture 43" descr="A picture containing text, diagram, line, plot&#10;&#10;Description automatically generated">
              <a:extLst>
                <a:ext uri="{FF2B5EF4-FFF2-40B4-BE49-F238E27FC236}">
                  <a16:creationId xmlns:a16="http://schemas.microsoft.com/office/drawing/2014/main" id="{5A4B0E06-C1E9-C963-4BD3-304DEE18C68B}"/>
                </a:ext>
              </a:extLst>
            </p:cNvPr>
            <p:cNvPicPr>
              <a:picLocks noChangeAspect="1"/>
            </p:cNvPicPr>
            <p:nvPr/>
          </p:nvPicPr>
          <p:blipFill rotWithShape="1">
            <a:blip r:embed="rId10"/>
            <a:srcRect l="25943" t="13843" r="31565" b="81096"/>
            <a:stretch/>
          </p:blipFill>
          <p:spPr>
            <a:xfrm>
              <a:off x="3778519" y="6893422"/>
              <a:ext cx="1167939" cy="137849"/>
            </a:xfrm>
            <a:prstGeom prst="rect">
              <a:avLst/>
            </a:prstGeom>
          </p:spPr>
        </p:pic>
      </p:grpSp>
      <p:sp>
        <p:nvSpPr>
          <p:cNvPr id="81" name="Rectangle 80">
            <a:extLst>
              <a:ext uri="{FF2B5EF4-FFF2-40B4-BE49-F238E27FC236}">
                <a16:creationId xmlns:a16="http://schemas.microsoft.com/office/drawing/2014/main" id="{A6D047C5-85D7-D9FA-7804-4D2F33E5E40E}"/>
              </a:ext>
            </a:extLst>
          </p:cNvPr>
          <p:cNvSpPr/>
          <p:nvPr/>
        </p:nvSpPr>
        <p:spPr>
          <a:xfrm>
            <a:off x="477242" y="1271132"/>
            <a:ext cx="1963808" cy="2112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F76A1F94-DA77-058F-1802-2A616E20406D}"/>
              </a:ext>
            </a:extLst>
          </p:cNvPr>
          <p:cNvGrpSpPr/>
          <p:nvPr/>
        </p:nvGrpSpPr>
        <p:grpSpPr>
          <a:xfrm>
            <a:off x="451392" y="1092801"/>
            <a:ext cx="2158778" cy="208978"/>
            <a:chOff x="5068739" y="1014005"/>
            <a:chExt cx="1806566" cy="176345"/>
          </a:xfrm>
        </p:grpSpPr>
        <p:pic>
          <p:nvPicPr>
            <p:cNvPr id="71" name="Picture 70" descr="Chart, scatter chart&#10;&#10;Description automatically generated">
              <a:extLst>
                <a:ext uri="{FF2B5EF4-FFF2-40B4-BE49-F238E27FC236}">
                  <a16:creationId xmlns:a16="http://schemas.microsoft.com/office/drawing/2014/main" id="{10D8A462-88E7-0D8B-F787-7505F6BB611D}"/>
                </a:ext>
              </a:extLst>
            </p:cNvPr>
            <p:cNvPicPr>
              <a:picLocks noChangeAspect="1"/>
            </p:cNvPicPr>
            <p:nvPr/>
          </p:nvPicPr>
          <p:blipFill rotWithShape="1">
            <a:blip r:embed="rId4"/>
            <a:srcRect l="42956" t="6852" r="40602" b="86562"/>
            <a:stretch/>
          </p:blipFill>
          <p:spPr>
            <a:xfrm>
              <a:off x="5321275" y="1029347"/>
              <a:ext cx="307413" cy="127110"/>
            </a:xfrm>
            <a:prstGeom prst="rect">
              <a:avLst/>
            </a:prstGeom>
          </p:spPr>
        </p:pic>
        <p:pic>
          <p:nvPicPr>
            <p:cNvPr id="73" name="Picture 72" descr="Chart, scatter chart&#10;&#10;Description automatically generated">
              <a:extLst>
                <a:ext uri="{FF2B5EF4-FFF2-40B4-BE49-F238E27FC236}">
                  <a16:creationId xmlns:a16="http://schemas.microsoft.com/office/drawing/2014/main" id="{BBC77651-1AD3-9975-A371-8A6CA2473106}"/>
                </a:ext>
              </a:extLst>
            </p:cNvPr>
            <p:cNvPicPr>
              <a:picLocks noChangeAspect="1"/>
            </p:cNvPicPr>
            <p:nvPr/>
          </p:nvPicPr>
          <p:blipFill rotWithShape="1">
            <a:blip r:embed="rId5"/>
            <a:srcRect l="43140" t="6932" r="39926" b="86671"/>
            <a:stretch/>
          </p:blipFill>
          <p:spPr>
            <a:xfrm>
              <a:off x="5928157" y="1037225"/>
              <a:ext cx="316623" cy="123477"/>
            </a:xfrm>
            <a:prstGeom prst="rect">
              <a:avLst/>
            </a:prstGeom>
          </p:spPr>
        </p:pic>
        <p:pic>
          <p:nvPicPr>
            <p:cNvPr id="74" name="Picture 73" descr="Chart, scatter chart&#10;&#10;Description automatically generated">
              <a:extLst>
                <a:ext uri="{FF2B5EF4-FFF2-40B4-BE49-F238E27FC236}">
                  <a16:creationId xmlns:a16="http://schemas.microsoft.com/office/drawing/2014/main" id="{E0A845BF-21C2-A73A-B3AA-24957096383E}"/>
                </a:ext>
              </a:extLst>
            </p:cNvPr>
            <p:cNvPicPr>
              <a:picLocks noChangeAspect="1"/>
            </p:cNvPicPr>
            <p:nvPr/>
          </p:nvPicPr>
          <p:blipFill rotWithShape="1">
            <a:blip r:embed="rId6"/>
            <a:srcRect l="42225" t="6179" r="39724" b="87976"/>
            <a:stretch/>
          </p:blipFill>
          <p:spPr>
            <a:xfrm>
              <a:off x="6537791" y="1043636"/>
              <a:ext cx="337514" cy="112821"/>
            </a:xfrm>
            <a:prstGeom prst="rect">
              <a:avLst/>
            </a:prstGeom>
          </p:spPr>
        </p:pic>
        <p:pic>
          <p:nvPicPr>
            <p:cNvPr id="76" name="Picture 75" descr="Chart, bar chart&#10;&#10;Description automatically generated">
              <a:extLst>
                <a:ext uri="{FF2B5EF4-FFF2-40B4-BE49-F238E27FC236}">
                  <a16:creationId xmlns:a16="http://schemas.microsoft.com/office/drawing/2014/main" id="{FCDE037E-8B12-C67E-C817-C1FF0004BE87}"/>
                </a:ext>
              </a:extLst>
            </p:cNvPr>
            <p:cNvPicPr>
              <a:picLocks noChangeAspect="1"/>
            </p:cNvPicPr>
            <p:nvPr/>
          </p:nvPicPr>
          <p:blipFill rotWithShape="1">
            <a:blip r:embed="rId3"/>
            <a:srcRect l="51455" t="52388" r="36560" b="20193"/>
            <a:stretch/>
          </p:blipFill>
          <p:spPr>
            <a:xfrm rot="5400000">
              <a:off x="5116390" y="966354"/>
              <a:ext cx="157795" cy="253097"/>
            </a:xfrm>
            <a:prstGeom prst="rect">
              <a:avLst/>
            </a:prstGeom>
          </p:spPr>
        </p:pic>
        <p:pic>
          <p:nvPicPr>
            <p:cNvPr id="77" name="Picture 76" descr="Chart, bar chart&#10;&#10;Description automatically generated">
              <a:extLst>
                <a:ext uri="{FF2B5EF4-FFF2-40B4-BE49-F238E27FC236}">
                  <a16:creationId xmlns:a16="http://schemas.microsoft.com/office/drawing/2014/main" id="{9A9CB207-0FA7-5A8D-C7AA-0DB88BEF6FA1}"/>
                </a:ext>
              </a:extLst>
            </p:cNvPr>
            <p:cNvPicPr>
              <a:picLocks noChangeAspect="1"/>
            </p:cNvPicPr>
            <p:nvPr/>
          </p:nvPicPr>
          <p:blipFill rotWithShape="1">
            <a:blip r:embed="rId3"/>
            <a:srcRect l="63439" t="52388" r="24576" b="20193"/>
            <a:stretch/>
          </p:blipFill>
          <p:spPr>
            <a:xfrm rot="5400000">
              <a:off x="5699525" y="970216"/>
              <a:ext cx="157795" cy="253097"/>
            </a:xfrm>
            <a:prstGeom prst="rect">
              <a:avLst/>
            </a:prstGeom>
          </p:spPr>
        </p:pic>
        <p:pic>
          <p:nvPicPr>
            <p:cNvPr id="78" name="Picture 77" descr="Chart, bar chart&#10;&#10;Description automatically generated">
              <a:extLst>
                <a:ext uri="{FF2B5EF4-FFF2-40B4-BE49-F238E27FC236}">
                  <a16:creationId xmlns:a16="http://schemas.microsoft.com/office/drawing/2014/main" id="{A84B1457-2CBA-6724-4E30-21C9761FEAFC}"/>
                </a:ext>
              </a:extLst>
            </p:cNvPr>
            <p:cNvPicPr>
              <a:picLocks noChangeAspect="1"/>
            </p:cNvPicPr>
            <p:nvPr/>
          </p:nvPicPr>
          <p:blipFill rotWithShape="1">
            <a:blip r:embed="rId3"/>
            <a:srcRect l="75117" t="52388" r="11490" b="20193"/>
            <a:stretch/>
          </p:blipFill>
          <p:spPr>
            <a:xfrm rot="5400000">
              <a:off x="6304348" y="975629"/>
              <a:ext cx="176344" cy="253097"/>
            </a:xfrm>
            <a:prstGeom prst="rect">
              <a:avLst/>
            </a:prstGeom>
          </p:spPr>
        </p:pic>
      </p:grpSp>
      <p:pic>
        <p:nvPicPr>
          <p:cNvPr id="79" name="Picture 78" descr="A picture containing text, diagram, line, plot&#10;&#10;Description automatically generated">
            <a:extLst>
              <a:ext uri="{FF2B5EF4-FFF2-40B4-BE49-F238E27FC236}">
                <a16:creationId xmlns:a16="http://schemas.microsoft.com/office/drawing/2014/main" id="{EC309D54-F852-8234-8490-ED87B8ACB9D6}"/>
              </a:ext>
            </a:extLst>
          </p:cNvPr>
          <p:cNvPicPr>
            <a:picLocks noChangeAspect="1"/>
          </p:cNvPicPr>
          <p:nvPr/>
        </p:nvPicPr>
        <p:blipFill rotWithShape="1">
          <a:blip r:embed="rId8"/>
          <a:srcRect l="66230" t="14103" r="11544" b="79807"/>
          <a:stretch/>
        </p:blipFill>
        <p:spPr>
          <a:xfrm>
            <a:off x="1878846" y="1482686"/>
            <a:ext cx="605410" cy="165896"/>
          </a:xfrm>
          <a:prstGeom prst="rect">
            <a:avLst/>
          </a:prstGeom>
        </p:spPr>
      </p:pic>
      <p:pic>
        <p:nvPicPr>
          <p:cNvPr id="80" name="Picture 79" descr="A picture containing text, diagram, line, plot&#10;&#10;Description automatically generated">
            <a:extLst>
              <a:ext uri="{FF2B5EF4-FFF2-40B4-BE49-F238E27FC236}">
                <a16:creationId xmlns:a16="http://schemas.microsoft.com/office/drawing/2014/main" id="{71AAE59E-8E7B-9460-BE63-CC03E1666631}"/>
              </a:ext>
            </a:extLst>
          </p:cNvPr>
          <p:cNvPicPr>
            <a:picLocks noChangeAspect="1"/>
          </p:cNvPicPr>
          <p:nvPr/>
        </p:nvPicPr>
        <p:blipFill rotWithShape="1">
          <a:blip r:embed="rId8"/>
          <a:srcRect l="15052" t="13125" r="34117" b="80133"/>
          <a:stretch/>
        </p:blipFill>
        <p:spPr>
          <a:xfrm>
            <a:off x="1101096" y="1300619"/>
            <a:ext cx="1384563" cy="183650"/>
          </a:xfrm>
          <a:prstGeom prst="rect">
            <a:avLst/>
          </a:prstGeom>
        </p:spPr>
      </p:pic>
      <p:sp>
        <p:nvSpPr>
          <p:cNvPr id="82" name="Rectangle 81">
            <a:extLst>
              <a:ext uri="{FF2B5EF4-FFF2-40B4-BE49-F238E27FC236}">
                <a16:creationId xmlns:a16="http://schemas.microsoft.com/office/drawing/2014/main" id="{AB680B1E-CBC3-2076-EEEA-EFD390905234}"/>
              </a:ext>
            </a:extLst>
          </p:cNvPr>
          <p:cNvSpPr/>
          <p:nvPr/>
        </p:nvSpPr>
        <p:spPr>
          <a:xfrm>
            <a:off x="3237228" y="1326874"/>
            <a:ext cx="1721778" cy="1417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5AB3D32-E356-A3B9-6AC0-307EFAE209E3}"/>
              </a:ext>
            </a:extLst>
          </p:cNvPr>
          <p:cNvSpPr/>
          <p:nvPr/>
        </p:nvSpPr>
        <p:spPr>
          <a:xfrm>
            <a:off x="3425157" y="1383376"/>
            <a:ext cx="350522" cy="1690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descr="A picture containing text, diagram, line, plot&#10;&#10;Description automatically generated">
            <a:extLst>
              <a:ext uri="{FF2B5EF4-FFF2-40B4-BE49-F238E27FC236}">
                <a16:creationId xmlns:a16="http://schemas.microsoft.com/office/drawing/2014/main" id="{BF4107AB-1BED-3A11-945E-53AB4927ECAA}"/>
              </a:ext>
            </a:extLst>
          </p:cNvPr>
          <p:cNvPicPr>
            <a:picLocks noChangeAspect="1"/>
          </p:cNvPicPr>
          <p:nvPr/>
        </p:nvPicPr>
        <p:blipFill rotWithShape="1">
          <a:blip r:embed="rId7"/>
          <a:srcRect l="24148" t="13702" r="34718" b="81644"/>
          <a:stretch/>
        </p:blipFill>
        <p:spPr>
          <a:xfrm>
            <a:off x="3915989" y="1320939"/>
            <a:ext cx="1120418" cy="126780"/>
          </a:xfrm>
          <a:prstGeom prst="rect">
            <a:avLst/>
          </a:prstGeom>
        </p:spPr>
      </p:pic>
      <p:pic>
        <p:nvPicPr>
          <p:cNvPr id="85" name="Picture 84" descr="A picture containing text, diagram, line, plot&#10;&#10;Description automatically generated">
            <a:extLst>
              <a:ext uri="{FF2B5EF4-FFF2-40B4-BE49-F238E27FC236}">
                <a16:creationId xmlns:a16="http://schemas.microsoft.com/office/drawing/2014/main" id="{E5758DC8-D38C-8A8A-236D-ECC568DF3922}"/>
              </a:ext>
            </a:extLst>
          </p:cNvPr>
          <p:cNvPicPr>
            <a:picLocks noChangeAspect="1"/>
          </p:cNvPicPr>
          <p:nvPr/>
        </p:nvPicPr>
        <p:blipFill rotWithShape="1">
          <a:blip r:embed="rId7"/>
          <a:srcRect l="68195" t="13568" r="13146" b="81116"/>
          <a:stretch/>
        </p:blipFill>
        <p:spPr>
          <a:xfrm>
            <a:off x="4498789" y="1466995"/>
            <a:ext cx="508229" cy="144811"/>
          </a:xfrm>
          <a:prstGeom prst="rect">
            <a:avLst/>
          </a:prstGeom>
        </p:spPr>
      </p:pic>
      <p:grpSp>
        <p:nvGrpSpPr>
          <p:cNvPr id="4" name="Group 3">
            <a:extLst>
              <a:ext uri="{FF2B5EF4-FFF2-40B4-BE49-F238E27FC236}">
                <a16:creationId xmlns:a16="http://schemas.microsoft.com/office/drawing/2014/main" id="{AB321BCE-2C0D-B746-9B06-4BE19C0C89F0}"/>
              </a:ext>
            </a:extLst>
          </p:cNvPr>
          <p:cNvGrpSpPr/>
          <p:nvPr/>
        </p:nvGrpSpPr>
        <p:grpSpPr>
          <a:xfrm>
            <a:off x="65764" y="6261716"/>
            <a:ext cx="2748659" cy="2723853"/>
            <a:chOff x="4580722" y="3646612"/>
            <a:chExt cx="2748659" cy="2723853"/>
          </a:xfrm>
        </p:grpSpPr>
        <p:pic>
          <p:nvPicPr>
            <p:cNvPr id="14" name="Picture 13" descr="A picture containing text, diagram, line, plot&#10;&#10;Description automatically generated">
              <a:extLst>
                <a:ext uri="{FF2B5EF4-FFF2-40B4-BE49-F238E27FC236}">
                  <a16:creationId xmlns:a16="http://schemas.microsoft.com/office/drawing/2014/main" id="{47B43E89-A6CD-0943-99B5-8E6FC812E3C8}"/>
                </a:ext>
              </a:extLst>
            </p:cNvPr>
            <p:cNvPicPr>
              <a:picLocks noChangeAspect="1"/>
            </p:cNvPicPr>
            <p:nvPr/>
          </p:nvPicPr>
          <p:blipFill>
            <a:blip r:embed="rId11"/>
            <a:stretch>
              <a:fillRect/>
            </a:stretch>
          </p:blipFill>
          <p:spPr>
            <a:xfrm>
              <a:off x="4580722" y="3646612"/>
              <a:ext cx="2748659" cy="2723853"/>
            </a:xfrm>
            <a:prstGeom prst="rect">
              <a:avLst/>
            </a:prstGeom>
          </p:spPr>
        </p:pic>
        <p:sp>
          <p:nvSpPr>
            <p:cNvPr id="28" name="Rectangle 27">
              <a:extLst>
                <a:ext uri="{FF2B5EF4-FFF2-40B4-BE49-F238E27FC236}">
                  <a16:creationId xmlns:a16="http://schemas.microsoft.com/office/drawing/2014/main" id="{702CD364-7032-F2BA-2DBF-9A2C71D2A641}"/>
                </a:ext>
              </a:extLst>
            </p:cNvPr>
            <p:cNvSpPr/>
            <p:nvPr/>
          </p:nvSpPr>
          <p:spPr>
            <a:xfrm>
              <a:off x="5282414" y="3812042"/>
              <a:ext cx="1889258" cy="3764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A picture containing text, diagram, line, plot&#10;&#10;Description automatically generated">
              <a:extLst>
                <a:ext uri="{FF2B5EF4-FFF2-40B4-BE49-F238E27FC236}">
                  <a16:creationId xmlns:a16="http://schemas.microsoft.com/office/drawing/2014/main" id="{7E53033E-66B2-D6CF-BA3B-30540876FBBB}"/>
                </a:ext>
              </a:extLst>
            </p:cNvPr>
            <p:cNvPicPr>
              <a:picLocks noChangeAspect="1"/>
            </p:cNvPicPr>
            <p:nvPr/>
          </p:nvPicPr>
          <p:blipFill rotWithShape="1">
            <a:blip r:embed="rId11"/>
            <a:srcRect l="24915" t="13116" r="32624" b="78764"/>
            <a:stretch/>
          </p:blipFill>
          <p:spPr>
            <a:xfrm>
              <a:off x="5812747" y="3919560"/>
              <a:ext cx="1167110" cy="221181"/>
            </a:xfrm>
            <a:prstGeom prst="rect">
              <a:avLst/>
            </a:prstGeom>
          </p:spPr>
        </p:pic>
        <p:pic>
          <p:nvPicPr>
            <p:cNvPr id="54" name="Picture 53" descr="A picture containing text, diagram, line, plot&#10;&#10;Description automatically generated">
              <a:extLst>
                <a:ext uri="{FF2B5EF4-FFF2-40B4-BE49-F238E27FC236}">
                  <a16:creationId xmlns:a16="http://schemas.microsoft.com/office/drawing/2014/main" id="{C35D3409-DAF1-5537-68AF-E331A26AB699}"/>
                </a:ext>
              </a:extLst>
            </p:cNvPr>
            <p:cNvPicPr>
              <a:picLocks noChangeAspect="1"/>
            </p:cNvPicPr>
            <p:nvPr/>
          </p:nvPicPr>
          <p:blipFill rotWithShape="1">
            <a:blip r:embed="rId11"/>
            <a:srcRect l="69609" t="14301" r="11283" b="79608"/>
            <a:stretch/>
          </p:blipFill>
          <p:spPr>
            <a:xfrm>
              <a:off x="6482142" y="4100556"/>
              <a:ext cx="525213" cy="165913"/>
            </a:xfrm>
            <a:prstGeom prst="rect">
              <a:avLst/>
            </a:prstGeom>
          </p:spPr>
        </p:pic>
      </p:grpSp>
      <p:sp>
        <p:nvSpPr>
          <p:cNvPr id="37" name="TextBox 36">
            <a:extLst>
              <a:ext uri="{FF2B5EF4-FFF2-40B4-BE49-F238E27FC236}">
                <a16:creationId xmlns:a16="http://schemas.microsoft.com/office/drawing/2014/main" id="{6FCFEEEB-19AC-E94A-8320-6BD6C9FC7668}"/>
              </a:ext>
            </a:extLst>
          </p:cNvPr>
          <p:cNvSpPr txBox="1"/>
          <p:nvPr/>
        </p:nvSpPr>
        <p:spPr>
          <a:xfrm>
            <a:off x="-74832"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B64A554A-C8A6-5742-A006-388A9C84DBD2}"/>
              </a:ext>
            </a:extLst>
          </p:cNvPr>
          <p:cNvSpPr txBox="1"/>
          <p:nvPr/>
        </p:nvSpPr>
        <p:spPr>
          <a:xfrm>
            <a:off x="2513575" y="95546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26" name="TextBox 25">
            <a:extLst>
              <a:ext uri="{FF2B5EF4-FFF2-40B4-BE49-F238E27FC236}">
                <a16:creationId xmlns:a16="http://schemas.microsoft.com/office/drawing/2014/main" id="{7EDC23EB-BCEF-6B46-914D-C8E9A406E28B}"/>
              </a:ext>
            </a:extLst>
          </p:cNvPr>
          <p:cNvSpPr txBox="1"/>
          <p:nvPr/>
        </p:nvSpPr>
        <p:spPr>
          <a:xfrm>
            <a:off x="-69718" y="3707696"/>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48" name="TextBox 47">
            <a:extLst>
              <a:ext uri="{FF2B5EF4-FFF2-40B4-BE49-F238E27FC236}">
                <a16:creationId xmlns:a16="http://schemas.microsoft.com/office/drawing/2014/main" id="{891D7C7E-B9BF-D241-A3F1-CF69C0F3B877}"/>
              </a:ext>
            </a:extLst>
          </p:cNvPr>
          <p:cNvSpPr txBox="1"/>
          <p:nvPr/>
        </p:nvSpPr>
        <p:spPr>
          <a:xfrm>
            <a:off x="2512771" y="372245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2" name="TextBox 1">
            <a:extLst>
              <a:ext uri="{FF2B5EF4-FFF2-40B4-BE49-F238E27FC236}">
                <a16:creationId xmlns:a16="http://schemas.microsoft.com/office/drawing/2014/main" id="{39465833-91B6-7353-679A-1C39F75F2955}"/>
              </a:ext>
            </a:extLst>
          </p:cNvPr>
          <p:cNvSpPr txBox="1"/>
          <p:nvPr/>
        </p:nvSpPr>
        <p:spPr>
          <a:xfrm>
            <a:off x="-64876" y="627985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10" name="TextBox 9">
            <a:extLst>
              <a:ext uri="{FF2B5EF4-FFF2-40B4-BE49-F238E27FC236}">
                <a16:creationId xmlns:a16="http://schemas.microsoft.com/office/drawing/2014/main" id="{AE60B56D-AC6F-AA68-5AE2-4348EDFC3A77}"/>
              </a:ext>
            </a:extLst>
          </p:cNvPr>
          <p:cNvSpPr txBox="1"/>
          <p:nvPr/>
        </p:nvSpPr>
        <p:spPr>
          <a:xfrm>
            <a:off x="2649751" y="6276471"/>
            <a:ext cx="2592099" cy="24468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7. Discrimination Response Time Results. </a:t>
            </a:r>
            <a:r>
              <a:rPr lang="en-US" sz="900" dirty="0">
                <a:latin typeface="Arial" panose="020B0604020202020204" pitchFamily="34" charset="0"/>
                <a:cs typeface="Arial" panose="020B0604020202020204" pitchFamily="34" charset="0"/>
              </a:rPr>
              <a:t>A) Linear model of discrimination response time as a function of the Kinect depth difference between targets for the 125ms viewing duration condition. B) Linear model of z-scored response time as a function of the Kinect depth difference between targets for the 125ms viewing duration condition C) Linear model of z-scored response time as a function of verbal estimates from independent participants at 125ms. The verbal estimate difference is calculated as the absolute difference between verbal estimates for images within a discrimination trial The verbal estimate and discrimination task were comprised of independent groups of participants. D) 250ms and E) 1000ms</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34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A487-6885-C706-55EF-9FD20A04736F}"/>
              </a:ext>
            </a:extLst>
          </p:cNvPr>
          <p:cNvSpPr>
            <a:spLocks noGrp="1"/>
          </p:cNvSpPr>
          <p:nvPr>
            <p:ph type="title"/>
          </p:nvPr>
        </p:nvSpPr>
        <p:spPr/>
        <p:txBody>
          <a:bodyPr/>
          <a:lstStyle/>
          <a:p>
            <a:r>
              <a:rPr lang="en-US" dirty="0"/>
              <a:t>Discrimination split matrix</a:t>
            </a:r>
          </a:p>
        </p:txBody>
      </p:sp>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8C08819-C097-52C0-DF39-031A789B3135}"/>
              </a:ext>
            </a:extLst>
          </p:cNvPr>
          <p:cNvGrpSpPr/>
          <p:nvPr/>
        </p:nvGrpSpPr>
        <p:grpSpPr>
          <a:xfrm>
            <a:off x="23320" y="2201332"/>
            <a:ext cx="6763732" cy="5705075"/>
            <a:chOff x="51671" y="2201332"/>
            <a:chExt cx="7271266" cy="5940899"/>
          </a:xfrm>
        </p:grpSpPr>
        <p:sp>
          <p:nvSpPr>
            <p:cNvPr id="12" name="TextBox 11">
              <a:extLst>
                <a:ext uri="{FF2B5EF4-FFF2-40B4-BE49-F238E27FC236}">
                  <a16:creationId xmlns:a16="http://schemas.microsoft.com/office/drawing/2014/main" id="{F5E72FDB-FBBB-A570-5662-7C28AD7DB8CD}"/>
                </a:ext>
              </a:extLst>
            </p:cNvPr>
            <p:cNvSpPr txBox="1"/>
            <p:nvPr/>
          </p:nvSpPr>
          <p:spPr>
            <a:xfrm>
              <a:off x="710867" y="7865232"/>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5" y="3456335"/>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8" y="6016237"/>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6426"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7B3BEBA-6221-0DB4-C2A6-DC1AAD4E67E1}"/>
                </a:ext>
              </a:extLst>
            </p:cNvPr>
            <p:cNvSpPr txBox="1"/>
            <p:nvPr/>
          </p:nvSpPr>
          <p:spPr>
            <a:xfrm>
              <a:off x="6538345"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38344"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38344"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41581" y="5742077"/>
              <a:ext cx="54319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25268" y="6761775"/>
              <a:ext cx="5595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11" y="7454195"/>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5" y="7454195"/>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5"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2"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5"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2"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1"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628835" y="4340852"/>
              <a:ext cx="622040"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7076816" y="432779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628835" y="5154472"/>
              <a:ext cx="694102" cy="264412"/>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7084772" y="5146092"/>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40347"/>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50960"/>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23737" y="462413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3" name="TextBox 2">
            <a:extLst>
              <a:ext uri="{FF2B5EF4-FFF2-40B4-BE49-F238E27FC236}">
                <a16:creationId xmlns:a16="http://schemas.microsoft.com/office/drawing/2014/main" id="{4C28ED60-506F-A77D-0CFF-08980E804E4F}"/>
              </a:ext>
            </a:extLst>
          </p:cNvPr>
          <p:cNvSpPr txBox="1"/>
          <p:nvPr/>
        </p:nvSpPr>
        <p:spPr>
          <a:xfrm>
            <a:off x="85664" y="8257508"/>
            <a:ext cx="5994963"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4534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3F6E38-41FB-C6A1-23BF-6346FD2F36A3}"/>
              </a:ext>
            </a:extLst>
          </p:cNvPr>
          <p:cNvSpPr/>
          <p:nvPr/>
        </p:nvSpPr>
        <p:spPr>
          <a:xfrm>
            <a:off x="617266" y="8534400"/>
            <a:ext cx="335234"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56C4B5A-59AA-9316-8EA1-64EE7618C716}"/>
              </a:ext>
            </a:extLst>
          </p:cNvPr>
          <p:cNvGrpSpPr/>
          <p:nvPr/>
        </p:nvGrpSpPr>
        <p:grpSpPr>
          <a:xfrm>
            <a:off x="217917" y="781411"/>
            <a:ext cx="4817479" cy="3867433"/>
            <a:chOff x="-18781" y="2201332"/>
            <a:chExt cx="7134754" cy="5784313"/>
          </a:xfrm>
        </p:grpSpPr>
        <p:grpSp>
          <p:nvGrpSpPr>
            <p:cNvPr id="59" name="Group 58">
              <a:extLst>
                <a:ext uri="{FF2B5EF4-FFF2-40B4-BE49-F238E27FC236}">
                  <a16:creationId xmlns:a16="http://schemas.microsoft.com/office/drawing/2014/main" id="{78C08819-C097-52C0-DF39-031A789B3135}"/>
                </a:ext>
              </a:extLst>
            </p:cNvPr>
            <p:cNvGrpSpPr/>
            <p:nvPr/>
          </p:nvGrpSpPr>
          <p:grpSpPr>
            <a:xfrm>
              <a:off x="-18781" y="2201332"/>
              <a:ext cx="6915929" cy="5784313"/>
              <a:chOff x="6411" y="2201332"/>
              <a:chExt cx="7434885" cy="6023413"/>
            </a:xfrm>
          </p:grpSpPr>
          <p:sp>
            <p:nvSpPr>
              <p:cNvPr id="12" name="TextBox 11">
                <a:extLst>
                  <a:ext uri="{FF2B5EF4-FFF2-40B4-BE49-F238E27FC236}">
                    <a16:creationId xmlns:a16="http://schemas.microsoft.com/office/drawing/2014/main" id="{F5E72FDB-FBBB-A570-5662-7C28AD7DB8CD}"/>
                  </a:ext>
                </a:extLst>
              </p:cNvPr>
              <p:cNvSpPr txBox="1"/>
              <p:nvPr/>
            </p:nvSpPr>
            <p:spPr>
              <a:xfrm>
                <a:off x="710869" y="7865231"/>
                <a:ext cx="2744201"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3" name="TextBox 12">
                <a:extLst>
                  <a:ext uri="{FF2B5EF4-FFF2-40B4-BE49-F238E27FC236}">
                    <a16:creationId xmlns:a16="http://schemas.microsoft.com/office/drawing/2014/main" id="{483E41C3-A197-9941-1189-BFD43B2EC9BB}"/>
                  </a:ext>
                </a:extLst>
              </p:cNvPr>
              <p:cNvSpPr txBox="1"/>
              <p:nvPr/>
            </p:nvSpPr>
            <p:spPr>
              <a:xfrm>
                <a:off x="3582553" y="7865231"/>
                <a:ext cx="2113197" cy="359514"/>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sp>
            <p:nvSpPr>
              <p:cNvPr id="14" name="Left Brace 13">
                <a:extLst>
                  <a:ext uri="{FF2B5EF4-FFF2-40B4-BE49-F238E27FC236}">
                    <a16:creationId xmlns:a16="http://schemas.microsoft.com/office/drawing/2014/main" id="{7269DBD0-27BA-49A4-720F-FA47282B1EE6}"/>
                  </a:ext>
                </a:extLst>
              </p:cNvPr>
              <p:cNvSpPr/>
              <p:nvPr/>
            </p:nvSpPr>
            <p:spPr>
              <a:xfrm rot="16200000">
                <a:off x="1994763" y="6554604"/>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 name="TextBox 17">
                <a:extLst>
                  <a:ext uri="{FF2B5EF4-FFF2-40B4-BE49-F238E27FC236}">
                    <a16:creationId xmlns:a16="http://schemas.microsoft.com/office/drawing/2014/main" id="{7335973E-46EE-6421-C156-DA225E768E21}"/>
                  </a:ext>
                </a:extLst>
              </p:cNvPr>
              <p:cNvSpPr txBox="1"/>
              <p:nvPr/>
            </p:nvSpPr>
            <p:spPr>
              <a:xfrm rot="16200000">
                <a:off x="-1175484" y="3411074"/>
                <a:ext cx="2744201"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Percent Correct</a:t>
                </a:r>
              </a:p>
            </p:txBody>
          </p:sp>
          <p:sp>
            <p:nvSpPr>
              <p:cNvPr id="19" name="TextBox 18">
                <a:extLst>
                  <a:ext uri="{FF2B5EF4-FFF2-40B4-BE49-F238E27FC236}">
                    <a16:creationId xmlns:a16="http://schemas.microsoft.com/office/drawing/2014/main" id="{41371D9C-785F-4543-B3C3-337098904242}"/>
                  </a:ext>
                </a:extLst>
              </p:cNvPr>
              <p:cNvSpPr txBox="1"/>
              <p:nvPr/>
            </p:nvSpPr>
            <p:spPr>
              <a:xfrm rot="16200000">
                <a:off x="-866429" y="5970974"/>
                <a:ext cx="2113198" cy="367518"/>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Response Time</a:t>
                </a:r>
              </a:p>
            </p:txBody>
          </p:sp>
          <p:pic>
            <p:nvPicPr>
              <p:cNvPr id="7" name="Picture 6" descr="A picture containing square, rectangle, post-it note, screenshot&#10;&#10;Description automatically generated">
                <a:extLst>
                  <a:ext uri="{FF2B5EF4-FFF2-40B4-BE49-F238E27FC236}">
                    <a16:creationId xmlns:a16="http://schemas.microsoft.com/office/drawing/2014/main" id="{56646523-BEEE-11DB-79AE-8D79F413AF5E}"/>
                  </a:ext>
                </a:extLst>
              </p:cNvPr>
              <p:cNvPicPr>
                <a:picLocks noChangeAspect="1"/>
              </p:cNvPicPr>
              <p:nvPr/>
            </p:nvPicPr>
            <p:blipFill rotWithShape="1">
              <a:blip r:embed="rId3"/>
              <a:srcRect l="9871" t="17501" r="14728" b="17026"/>
              <a:stretch/>
            </p:blipFill>
            <p:spPr>
              <a:xfrm>
                <a:off x="582845" y="2201332"/>
                <a:ext cx="6216576" cy="5398043"/>
              </a:xfrm>
              <a:prstGeom prst="rect">
                <a:avLst/>
              </a:prstGeom>
            </p:spPr>
          </p:pic>
          <p:sp>
            <p:nvSpPr>
              <p:cNvPr id="20" name="Rectangle 19">
                <a:extLst>
                  <a:ext uri="{FF2B5EF4-FFF2-40B4-BE49-F238E27FC236}">
                    <a16:creationId xmlns:a16="http://schemas.microsoft.com/office/drawing/2014/main" id="{4A224D73-B9D1-8C08-76D6-D89E0DAA6BB2}"/>
                  </a:ext>
                </a:extLst>
              </p:cNvPr>
              <p:cNvSpPr/>
              <p:nvPr/>
            </p:nvSpPr>
            <p:spPr>
              <a:xfrm>
                <a:off x="1663522" y="2240133"/>
                <a:ext cx="4323084"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D7B3BEBA-6221-0DB4-C2A6-DC1AAD4E67E1}"/>
                  </a:ext>
                </a:extLst>
              </p:cNvPr>
              <p:cNvSpPr txBox="1"/>
              <p:nvPr/>
            </p:nvSpPr>
            <p:spPr>
              <a:xfrm>
                <a:off x="6509225" y="2671483"/>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6" name="TextBox 25">
                <a:extLst>
                  <a:ext uri="{FF2B5EF4-FFF2-40B4-BE49-F238E27FC236}">
                    <a16:creationId xmlns:a16="http://schemas.microsoft.com/office/drawing/2014/main" id="{4CE6C403-F514-354E-83EC-FCBE66DE402C}"/>
                  </a:ext>
                </a:extLst>
              </p:cNvPr>
              <p:cNvSpPr txBox="1"/>
              <p:nvPr/>
            </p:nvSpPr>
            <p:spPr>
              <a:xfrm>
                <a:off x="6516505" y="3693320"/>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7" name="TextBox 26">
                <a:extLst>
                  <a:ext uri="{FF2B5EF4-FFF2-40B4-BE49-F238E27FC236}">
                    <a16:creationId xmlns:a16="http://schemas.microsoft.com/office/drawing/2014/main" id="{3F83B0DD-9933-10DB-4022-19F680EDC3D3}"/>
                  </a:ext>
                </a:extLst>
              </p:cNvPr>
              <p:cNvSpPr txBox="1"/>
              <p:nvPr/>
            </p:nvSpPr>
            <p:spPr>
              <a:xfrm>
                <a:off x="6509225" y="4705224"/>
                <a:ext cx="598900"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8" name="TextBox 27">
                <a:extLst>
                  <a:ext uri="{FF2B5EF4-FFF2-40B4-BE49-F238E27FC236}">
                    <a16:creationId xmlns:a16="http://schemas.microsoft.com/office/drawing/2014/main" id="{AB661044-1128-B870-9075-37F9D61B37BC}"/>
                  </a:ext>
                </a:extLst>
              </p:cNvPr>
              <p:cNvSpPr txBox="1"/>
              <p:nvPr/>
            </p:nvSpPr>
            <p:spPr>
              <a:xfrm>
                <a:off x="6527021" y="5708746"/>
                <a:ext cx="732659"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9" name="TextBox 28">
                <a:extLst>
                  <a:ext uri="{FF2B5EF4-FFF2-40B4-BE49-F238E27FC236}">
                    <a16:creationId xmlns:a16="http://schemas.microsoft.com/office/drawing/2014/main" id="{BD6DCF25-BCC7-ABDF-6EC3-2314D7A19914}"/>
                  </a:ext>
                </a:extLst>
              </p:cNvPr>
              <p:cNvSpPr txBox="1"/>
              <p:nvPr/>
            </p:nvSpPr>
            <p:spPr>
              <a:xfrm>
                <a:off x="6517987" y="6737177"/>
                <a:ext cx="754663" cy="311580"/>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cxnSp>
            <p:nvCxnSpPr>
              <p:cNvPr id="38" name="Straight Connector 37">
                <a:extLst>
                  <a:ext uri="{FF2B5EF4-FFF2-40B4-BE49-F238E27FC236}">
                    <a16:creationId xmlns:a16="http://schemas.microsoft.com/office/drawing/2014/main" id="{E5D21179-1E65-5C64-93AB-A14793C7A080}"/>
                  </a:ext>
                </a:extLst>
              </p:cNvPr>
              <p:cNvCxnSpPr>
                <a:cxnSpLocks/>
              </p:cNvCxnSpPr>
              <p:nvPr/>
            </p:nvCxnSpPr>
            <p:spPr>
              <a:xfrm>
                <a:off x="6235279"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1243C6F-708C-6CF0-5654-9A1AFDFE8D44}"/>
                  </a:ext>
                </a:extLst>
              </p:cNvPr>
              <p:cNvSpPr txBox="1"/>
              <p:nvPr/>
            </p:nvSpPr>
            <p:spPr>
              <a:xfrm>
                <a:off x="862623"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0" name="TextBox 29">
                <a:extLst>
                  <a:ext uri="{FF2B5EF4-FFF2-40B4-BE49-F238E27FC236}">
                    <a16:creationId xmlns:a16="http://schemas.microsoft.com/office/drawing/2014/main" id="{73A20B0F-8DF9-EFBF-BBE6-8080F20E8C07}"/>
                  </a:ext>
                </a:extLst>
              </p:cNvPr>
              <p:cNvSpPr txBox="1"/>
              <p:nvPr/>
            </p:nvSpPr>
            <p:spPr>
              <a:xfrm>
                <a:off x="1648199"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33" name="TextBox 32">
                <a:extLst>
                  <a:ext uri="{FF2B5EF4-FFF2-40B4-BE49-F238E27FC236}">
                    <a16:creationId xmlns:a16="http://schemas.microsoft.com/office/drawing/2014/main" id="{D01B0301-0F3A-3D9E-8E65-ADEBCA08AD47}"/>
                  </a:ext>
                </a:extLst>
              </p:cNvPr>
              <p:cNvSpPr txBox="1"/>
              <p:nvPr/>
            </p:nvSpPr>
            <p:spPr>
              <a:xfrm>
                <a:off x="2508012"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35" name="TextBox 34">
                <a:extLst>
                  <a:ext uri="{FF2B5EF4-FFF2-40B4-BE49-F238E27FC236}">
                    <a16:creationId xmlns:a16="http://schemas.microsoft.com/office/drawing/2014/main" id="{EE1D7A0D-52DA-0E00-00D0-0B7B8CB0BC54}"/>
                  </a:ext>
                </a:extLst>
              </p:cNvPr>
              <p:cNvSpPr txBox="1"/>
              <p:nvPr/>
            </p:nvSpPr>
            <p:spPr>
              <a:xfrm>
                <a:off x="3413909" y="7454194"/>
                <a:ext cx="722489"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39" name="TextBox 38">
                <a:extLst>
                  <a:ext uri="{FF2B5EF4-FFF2-40B4-BE49-F238E27FC236}">
                    <a16:creationId xmlns:a16="http://schemas.microsoft.com/office/drawing/2014/main" id="{1AA12735-4BA6-AB24-1EC6-D2F1AA610456}"/>
                  </a:ext>
                </a:extLst>
              </p:cNvPr>
              <p:cNvSpPr txBox="1"/>
              <p:nvPr/>
            </p:nvSpPr>
            <p:spPr>
              <a:xfrm>
                <a:off x="4211076"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0" name="TextBox 39">
                <a:extLst>
                  <a:ext uri="{FF2B5EF4-FFF2-40B4-BE49-F238E27FC236}">
                    <a16:creationId xmlns:a16="http://schemas.microsoft.com/office/drawing/2014/main" id="{D379F7F0-BF90-94D3-A5DB-204AE9823B7E}"/>
                  </a:ext>
                </a:extLst>
              </p:cNvPr>
              <p:cNvSpPr txBox="1"/>
              <p:nvPr/>
            </p:nvSpPr>
            <p:spPr>
              <a:xfrm>
                <a:off x="5059304" y="7454194"/>
                <a:ext cx="833084" cy="33554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1" name="TextBox 40">
                <a:extLst>
                  <a:ext uri="{FF2B5EF4-FFF2-40B4-BE49-F238E27FC236}">
                    <a16:creationId xmlns:a16="http://schemas.microsoft.com/office/drawing/2014/main" id="{BB3FBB6B-A2B1-E794-4826-AD378AC6ADA4}"/>
                  </a:ext>
                </a:extLst>
              </p:cNvPr>
              <p:cNvSpPr txBox="1"/>
              <p:nvPr/>
            </p:nvSpPr>
            <p:spPr>
              <a:xfrm rot="16200000">
                <a:off x="218744" y="2560965"/>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2" name="TextBox 41">
                <a:extLst>
                  <a:ext uri="{FF2B5EF4-FFF2-40B4-BE49-F238E27FC236}">
                    <a16:creationId xmlns:a16="http://schemas.microsoft.com/office/drawing/2014/main" id="{AA14EF55-5E0C-EA53-DEA6-1DDE6CD11334}"/>
                  </a:ext>
                </a:extLst>
              </p:cNvPr>
              <p:cNvSpPr txBox="1"/>
              <p:nvPr/>
            </p:nvSpPr>
            <p:spPr>
              <a:xfrm rot="16200000">
                <a:off x="156484" y="3427369"/>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3" name="TextBox 42">
                <a:extLst>
                  <a:ext uri="{FF2B5EF4-FFF2-40B4-BE49-F238E27FC236}">
                    <a16:creationId xmlns:a16="http://schemas.microsoft.com/office/drawing/2014/main" id="{EDACAF24-3452-A7DC-28EC-57DC74E275B9}"/>
                  </a:ext>
                </a:extLst>
              </p:cNvPr>
              <p:cNvSpPr txBox="1"/>
              <p:nvPr/>
            </p:nvSpPr>
            <p:spPr>
              <a:xfrm rot="16200000">
                <a:off x="149521" y="4275454"/>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4" name="TextBox 43">
                <a:extLst>
                  <a:ext uri="{FF2B5EF4-FFF2-40B4-BE49-F238E27FC236}">
                    <a16:creationId xmlns:a16="http://schemas.microsoft.com/office/drawing/2014/main" id="{6BB5D4AC-D840-9BC8-A0ED-824F6E412066}"/>
                  </a:ext>
                </a:extLst>
              </p:cNvPr>
              <p:cNvSpPr txBox="1"/>
              <p:nvPr/>
            </p:nvSpPr>
            <p:spPr>
              <a:xfrm rot="16200000">
                <a:off x="212826" y="5125112"/>
                <a:ext cx="813440"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5" name="TextBox 44">
                <a:extLst>
                  <a:ext uri="{FF2B5EF4-FFF2-40B4-BE49-F238E27FC236}">
                    <a16:creationId xmlns:a16="http://schemas.microsoft.com/office/drawing/2014/main" id="{FBE5F7B0-371B-72F8-6C44-26C879E0E934}"/>
                  </a:ext>
                </a:extLst>
              </p:cNvPr>
              <p:cNvSpPr txBox="1"/>
              <p:nvPr/>
            </p:nvSpPr>
            <p:spPr>
              <a:xfrm rot="16200000">
                <a:off x="150566" y="5983632"/>
                <a:ext cx="937959"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46" name="TextBox 45">
                <a:extLst>
                  <a:ext uri="{FF2B5EF4-FFF2-40B4-BE49-F238E27FC236}">
                    <a16:creationId xmlns:a16="http://schemas.microsoft.com/office/drawing/2014/main" id="{CDE19A7D-FAD5-9F66-977E-1E63655E7CA1}"/>
                  </a:ext>
                </a:extLst>
              </p:cNvPr>
              <p:cNvSpPr txBox="1"/>
              <p:nvPr/>
            </p:nvSpPr>
            <p:spPr>
              <a:xfrm rot="16200000">
                <a:off x="155933" y="6817789"/>
                <a:ext cx="912058" cy="343018"/>
              </a:xfrm>
              <a:prstGeom prst="rect">
                <a:avLst/>
              </a:prstGeom>
              <a:solidFill>
                <a:schemeClr val="bg1"/>
              </a:solid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7" name="TextBox 46">
                <a:extLst>
                  <a:ext uri="{FF2B5EF4-FFF2-40B4-BE49-F238E27FC236}">
                    <a16:creationId xmlns:a16="http://schemas.microsoft.com/office/drawing/2014/main" id="{B704D2AC-3D2B-04FC-3216-5E94E591E638}"/>
                  </a:ext>
                </a:extLst>
              </p:cNvPr>
              <p:cNvSpPr txBox="1"/>
              <p:nvPr/>
            </p:nvSpPr>
            <p:spPr>
              <a:xfrm>
                <a:off x="438133" y="7423392"/>
                <a:ext cx="424490" cy="311580"/>
              </a:xfrm>
              <a:prstGeom prst="rect">
                <a:avLst/>
              </a:prstGeom>
              <a:solidFill>
                <a:schemeClr val="bg1"/>
              </a:solidFill>
            </p:spPr>
            <p:txBody>
              <a:bodyPr wrap="square" rtlCol="0">
                <a:spAutoFit/>
              </a:bodyPr>
              <a:lstStyle/>
              <a:p>
                <a:pPr algn="ctr"/>
                <a:endParaRPr lang="en-US" sz="700" dirty="0">
                  <a:latin typeface="Arial" panose="020B0604020202020204" pitchFamily="34" charset="0"/>
                  <a:cs typeface="Arial" panose="020B0604020202020204" pitchFamily="34" charset="0"/>
                </a:endParaRPr>
              </a:p>
            </p:txBody>
          </p:sp>
          <p:sp>
            <p:nvSpPr>
              <p:cNvPr id="49" name="Left Brace 48">
                <a:extLst>
                  <a:ext uri="{FF2B5EF4-FFF2-40B4-BE49-F238E27FC236}">
                    <a16:creationId xmlns:a16="http://schemas.microsoft.com/office/drawing/2014/main" id="{C88AD6F8-DA8C-C334-779F-7B7526D09EE3}"/>
                  </a:ext>
                </a:extLst>
              </p:cNvPr>
              <p:cNvSpPr/>
              <p:nvPr/>
            </p:nvSpPr>
            <p:spPr>
              <a:xfrm>
                <a:off x="337580" y="2313750"/>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0" name="Left Brace 49">
                <a:extLst>
                  <a:ext uri="{FF2B5EF4-FFF2-40B4-BE49-F238E27FC236}">
                    <a16:creationId xmlns:a16="http://schemas.microsoft.com/office/drawing/2014/main" id="{B35FBA90-3E76-BA95-211B-0DD1A6D9CC2E}"/>
                  </a:ext>
                </a:extLst>
              </p:cNvPr>
              <p:cNvSpPr/>
              <p:nvPr/>
            </p:nvSpPr>
            <p:spPr>
              <a:xfrm>
                <a:off x="336255" y="4868507"/>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51" name="Left Brace 50">
                <a:extLst>
                  <a:ext uri="{FF2B5EF4-FFF2-40B4-BE49-F238E27FC236}">
                    <a16:creationId xmlns:a16="http://schemas.microsoft.com/office/drawing/2014/main" id="{8E54E928-3314-1C19-FE3B-D737D3D92DB9}"/>
                  </a:ext>
                </a:extLst>
              </p:cNvPr>
              <p:cNvSpPr/>
              <p:nvPr/>
            </p:nvSpPr>
            <p:spPr>
              <a:xfrm rot="16200000">
                <a:off x="4557639" y="6554605"/>
                <a:ext cx="139956" cy="250999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6" name="TextBox 35">
                <a:extLst>
                  <a:ext uri="{FF2B5EF4-FFF2-40B4-BE49-F238E27FC236}">
                    <a16:creationId xmlns:a16="http://schemas.microsoft.com/office/drawing/2014/main" id="{A5D9105D-2FBE-DD5E-7F59-D64014F9F972}"/>
                  </a:ext>
                </a:extLst>
              </p:cNvPr>
              <p:cNvSpPr txBox="1"/>
              <p:nvPr/>
            </p:nvSpPr>
            <p:spPr>
              <a:xfrm>
                <a:off x="6483248" y="4312365"/>
                <a:ext cx="839015"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318C55F9-B958-F2AD-C19C-5ABE4A07D715}"/>
                  </a:ext>
                </a:extLst>
              </p:cNvPr>
              <p:cNvSpPr txBox="1"/>
              <p:nvPr/>
            </p:nvSpPr>
            <p:spPr>
              <a:xfrm>
                <a:off x="6996075" y="4320674"/>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5089F52F-75AA-F6A3-5178-01197F2D0A91}"/>
                  </a:ext>
                </a:extLst>
              </p:cNvPr>
              <p:cNvSpPr txBox="1"/>
              <p:nvPr/>
            </p:nvSpPr>
            <p:spPr>
              <a:xfrm>
                <a:off x="6505084" y="5122757"/>
                <a:ext cx="936212" cy="31158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53" name="TextBox 52">
                <a:extLst>
                  <a:ext uri="{FF2B5EF4-FFF2-40B4-BE49-F238E27FC236}">
                    <a16:creationId xmlns:a16="http://schemas.microsoft.com/office/drawing/2014/main" id="{E8D1D80D-01DB-6251-BE22-31461B66B521}"/>
                  </a:ext>
                </a:extLst>
              </p:cNvPr>
              <p:cNvSpPr txBox="1"/>
              <p:nvPr/>
            </p:nvSpPr>
            <p:spPr>
              <a:xfrm>
                <a:off x="6996751" y="5131848"/>
                <a:ext cx="216408" cy="383482"/>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54" name="Rectangle 53">
                <a:extLst>
                  <a:ext uri="{FF2B5EF4-FFF2-40B4-BE49-F238E27FC236}">
                    <a16:creationId xmlns:a16="http://schemas.microsoft.com/office/drawing/2014/main" id="{BE841C34-4219-563C-E8ED-EB6E7F31AF65}"/>
                  </a:ext>
                </a:extLst>
              </p:cNvPr>
              <p:cNvSpPr/>
              <p:nvPr/>
            </p:nvSpPr>
            <p:spPr>
              <a:xfrm>
                <a:off x="2509112" y="3093434"/>
                <a:ext cx="3480398"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5" name="Rectangle 54">
                <a:extLst>
                  <a:ext uri="{FF2B5EF4-FFF2-40B4-BE49-F238E27FC236}">
                    <a16:creationId xmlns:a16="http://schemas.microsoft.com/office/drawing/2014/main" id="{943070DC-DC8C-611F-A06D-DFE9B3D41ECF}"/>
                  </a:ext>
                </a:extLst>
              </p:cNvPr>
              <p:cNvSpPr/>
              <p:nvPr/>
            </p:nvSpPr>
            <p:spPr>
              <a:xfrm>
                <a:off x="3365840" y="3953295"/>
                <a:ext cx="2567429"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6" name="Rectangle 55">
                <a:extLst>
                  <a:ext uri="{FF2B5EF4-FFF2-40B4-BE49-F238E27FC236}">
                    <a16:creationId xmlns:a16="http://schemas.microsoft.com/office/drawing/2014/main" id="{15D95B26-BFD6-1063-8B35-650ACAE50A9C}"/>
                  </a:ext>
                </a:extLst>
              </p:cNvPr>
              <p:cNvSpPr/>
              <p:nvPr/>
            </p:nvSpPr>
            <p:spPr>
              <a:xfrm>
                <a:off x="4209788" y="4797297"/>
                <a:ext cx="1722332"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7" name="Rectangle 56">
                <a:extLst>
                  <a:ext uri="{FF2B5EF4-FFF2-40B4-BE49-F238E27FC236}">
                    <a16:creationId xmlns:a16="http://schemas.microsoft.com/office/drawing/2014/main" id="{58D75132-E5DA-66A7-EC47-9FF26E3337B7}"/>
                  </a:ext>
                </a:extLst>
              </p:cNvPr>
              <p:cNvSpPr/>
              <p:nvPr/>
            </p:nvSpPr>
            <p:spPr>
              <a:xfrm>
                <a:off x="5070999" y="5663907"/>
                <a:ext cx="86116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58" name="Straight Connector 57">
                <a:extLst>
                  <a:ext uri="{FF2B5EF4-FFF2-40B4-BE49-F238E27FC236}">
                    <a16:creationId xmlns:a16="http://schemas.microsoft.com/office/drawing/2014/main" id="{97FCE477-A9A3-0438-DE8F-59E5D483FD0A}"/>
                  </a:ext>
                </a:extLst>
              </p:cNvPr>
              <p:cNvCxnSpPr>
                <a:cxnSpLocks/>
              </p:cNvCxnSpPr>
              <p:nvPr/>
            </p:nvCxnSpPr>
            <p:spPr>
              <a:xfrm>
                <a:off x="6235279"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B452AA8-7EF1-F1CD-2967-A96600DB01AC}"/>
                </a:ext>
              </a:extLst>
            </p:cNvPr>
            <p:cNvSpPr txBox="1"/>
            <p:nvPr/>
          </p:nvSpPr>
          <p:spPr>
            <a:xfrm rot="5400000">
              <a:off x="5973586" y="4603096"/>
              <a:ext cx="1965697" cy="319076"/>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sp>
        <p:nvSpPr>
          <p:cNvPr id="3" name="TextBox 2">
            <a:extLst>
              <a:ext uri="{FF2B5EF4-FFF2-40B4-BE49-F238E27FC236}">
                <a16:creationId xmlns:a16="http://schemas.microsoft.com/office/drawing/2014/main" id="{4C28ED60-506F-A77D-0CFF-08980E804E4F}"/>
              </a:ext>
            </a:extLst>
          </p:cNvPr>
          <p:cNvSpPr txBox="1"/>
          <p:nvPr/>
        </p:nvSpPr>
        <p:spPr>
          <a:xfrm>
            <a:off x="217917" y="4880932"/>
            <a:ext cx="4817479"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8. Discrimination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percent correct)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512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137839" y="8036503"/>
            <a:ext cx="6373592" cy="59400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6. Average Correlation Matrix (Task x Outcome Measure x Viewing Duration). </a:t>
            </a:r>
            <a:r>
              <a:rPr lang="en-US" sz="900" dirty="0">
                <a:latin typeface="Arial" panose="020B0604020202020204" pitchFamily="34" charset="0"/>
                <a:cs typeface="Arial" panose="020B0604020202020204" pitchFamily="34" charset="0"/>
              </a:rPr>
              <a:t>XX 5,000 on each side </a:t>
            </a:r>
          </a:p>
          <a:p>
            <a:endParaRPr lang="en-US" sz="900" dirty="0">
              <a:latin typeface="Arial" panose="020B0604020202020204" pitchFamily="34" charset="0"/>
              <a:cs typeface="Arial" panose="020B0604020202020204" pitchFamily="34" charset="0"/>
            </a:endParaRPr>
          </a:p>
          <a:p>
            <a:r>
              <a:rPr lang="en-US" sz="900" dirty="0">
                <a:latin typeface="Arial" panose="020B0604020202020204" pitchFamily="34" charset="0"/>
                <a:cs typeface="Arial" panose="020B0604020202020204" pitchFamily="34" charset="0"/>
              </a:rPr>
              <a:t>Explain significance tests… </a:t>
            </a:r>
          </a:p>
          <a:p>
            <a:endParaRPr lang="en-US" sz="560" b="1" dirty="0">
              <a:latin typeface="Arial" panose="020B0604020202020204" pitchFamily="34" charset="0"/>
              <a:cs typeface="Arial" panose="020B0604020202020204" pitchFamily="34" charset="0"/>
            </a:endParaRPr>
          </a:p>
        </p:txBody>
      </p:sp>
      <p:sp>
        <p:nvSpPr>
          <p:cNvPr id="169" name="Rectangle 168">
            <a:extLst>
              <a:ext uri="{FF2B5EF4-FFF2-40B4-BE49-F238E27FC236}">
                <a16:creationId xmlns:a16="http://schemas.microsoft.com/office/drawing/2014/main" id="{13A7C8FB-78AE-7CE0-335F-876903D842D1}"/>
              </a:ext>
            </a:extLst>
          </p:cNvPr>
          <p:cNvSpPr/>
          <p:nvPr/>
        </p:nvSpPr>
        <p:spPr>
          <a:xfrm>
            <a:off x="985958" y="7005855"/>
            <a:ext cx="4915348" cy="90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nvGrpSpPr>
          <p:cNvPr id="251" name="Group 250">
            <a:extLst>
              <a:ext uri="{FF2B5EF4-FFF2-40B4-BE49-F238E27FC236}">
                <a16:creationId xmlns:a16="http://schemas.microsoft.com/office/drawing/2014/main" id="{CE9CBD1F-9A75-6BC1-ACA1-E7FE87999A27}"/>
              </a:ext>
            </a:extLst>
          </p:cNvPr>
          <p:cNvGrpSpPr/>
          <p:nvPr/>
        </p:nvGrpSpPr>
        <p:grpSpPr>
          <a:xfrm>
            <a:off x="6002800" y="1351081"/>
            <a:ext cx="710639" cy="5096770"/>
            <a:chOff x="30144114" y="4724400"/>
            <a:chExt cx="3225983" cy="22860000"/>
          </a:xfrm>
        </p:grpSpPr>
        <p:grpSp>
          <p:nvGrpSpPr>
            <p:cNvPr id="233" name="Group 232">
              <a:extLst>
                <a:ext uri="{FF2B5EF4-FFF2-40B4-BE49-F238E27FC236}">
                  <a16:creationId xmlns:a16="http://schemas.microsoft.com/office/drawing/2014/main" id="{C1FF5C09-74A3-70D5-99B0-B0A8EAF155A6}"/>
                </a:ext>
              </a:extLst>
            </p:cNvPr>
            <p:cNvGrpSpPr/>
            <p:nvPr/>
          </p:nvGrpSpPr>
          <p:grpSpPr>
            <a:xfrm>
              <a:off x="30144114" y="4724400"/>
              <a:ext cx="2062673" cy="22860000"/>
              <a:chOff x="30144114" y="4724400"/>
              <a:chExt cx="2062673" cy="22860000"/>
            </a:xfrm>
          </p:grpSpPr>
          <p:pic>
            <p:nvPicPr>
              <p:cNvPr id="167" name="Picture 166" descr="Chart&#10;&#10;Description automatically generated with low confidence">
                <a:extLst>
                  <a:ext uri="{FF2B5EF4-FFF2-40B4-BE49-F238E27FC236}">
                    <a16:creationId xmlns:a16="http://schemas.microsoft.com/office/drawing/2014/main" id="{0061D5A0-7A3C-B8BF-21A2-A3BDEA1A0BC8}"/>
                  </a:ext>
                </a:extLst>
              </p:cNvPr>
              <p:cNvPicPr>
                <a:picLocks noChangeAspect="1"/>
              </p:cNvPicPr>
              <p:nvPr/>
            </p:nvPicPr>
            <p:blipFill rotWithShape="1">
              <a:blip r:embed="rId3"/>
              <a:srcRect l="78023" t="18371" r="16280" b="18438"/>
              <a:stretch/>
            </p:blipFill>
            <p:spPr>
              <a:xfrm>
                <a:off x="30144114" y="4724400"/>
                <a:ext cx="2049304" cy="22860000"/>
              </a:xfrm>
              <a:prstGeom prst="rect">
                <a:avLst/>
              </a:prstGeom>
            </p:spPr>
          </p:pic>
          <p:sp>
            <p:nvSpPr>
              <p:cNvPr id="226" name="Rectangle 225">
                <a:extLst>
                  <a:ext uri="{FF2B5EF4-FFF2-40B4-BE49-F238E27FC236}">
                    <a16:creationId xmlns:a16="http://schemas.microsoft.com/office/drawing/2014/main" id="{7E64F53A-11DF-9660-7B24-6E577434A13D}"/>
                  </a:ext>
                </a:extLst>
              </p:cNvPr>
              <p:cNvSpPr/>
              <p:nvPr/>
            </p:nvSpPr>
            <p:spPr>
              <a:xfrm>
                <a:off x="31541464" y="247904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7" name="Rectangle 226">
                <a:extLst>
                  <a:ext uri="{FF2B5EF4-FFF2-40B4-BE49-F238E27FC236}">
                    <a16:creationId xmlns:a16="http://schemas.microsoft.com/office/drawing/2014/main" id="{9C7E8B7B-79D4-B6B7-CE94-EB09CC3EDF21}"/>
                  </a:ext>
                </a:extLst>
              </p:cNvPr>
              <p:cNvSpPr/>
              <p:nvPr/>
            </p:nvSpPr>
            <p:spPr>
              <a:xfrm>
                <a:off x="31554833" y="20370800"/>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8" name="Rectangle 227">
                <a:extLst>
                  <a:ext uri="{FF2B5EF4-FFF2-40B4-BE49-F238E27FC236}">
                    <a16:creationId xmlns:a16="http://schemas.microsoft.com/office/drawing/2014/main" id="{3367EF77-A04E-6B78-4B2E-7048853C60AA}"/>
                  </a:ext>
                </a:extLst>
              </p:cNvPr>
              <p:cNvSpPr/>
              <p:nvPr/>
            </p:nvSpPr>
            <p:spPr>
              <a:xfrm>
                <a:off x="31494566" y="15896108"/>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29" name="Rectangle 228">
                <a:extLst>
                  <a:ext uri="{FF2B5EF4-FFF2-40B4-BE49-F238E27FC236}">
                    <a16:creationId xmlns:a16="http://schemas.microsoft.com/office/drawing/2014/main" id="{E08D2D0E-65EC-FB05-79DA-23602B78E98F}"/>
                  </a:ext>
                </a:extLst>
              </p:cNvPr>
              <p:cNvSpPr/>
              <p:nvPr/>
            </p:nvSpPr>
            <p:spPr>
              <a:xfrm>
                <a:off x="31494566" y="1146153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232" name="Rectangle 231">
                <a:extLst>
                  <a:ext uri="{FF2B5EF4-FFF2-40B4-BE49-F238E27FC236}">
                    <a16:creationId xmlns:a16="http://schemas.microsoft.com/office/drawing/2014/main" id="{EF23F6A6-404A-F140-07F9-5D4B03F735BE}"/>
                  </a:ext>
                </a:extLst>
              </p:cNvPr>
              <p:cNvSpPr/>
              <p:nvPr/>
            </p:nvSpPr>
            <p:spPr>
              <a:xfrm>
                <a:off x="31536404" y="6951221"/>
                <a:ext cx="651954" cy="33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grpSp>
        <p:sp>
          <p:nvSpPr>
            <p:cNvPr id="225" name="TextBox 224">
              <a:extLst>
                <a:ext uri="{FF2B5EF4-FFF2-40B4-BE49-F238E27FC236}">
                  <a16:creationId xmlns:a16="http://schemas.microsoft.com/office/drawing/2014/main" id="{04DCFDA8-062C-0225-B1A4-3FF8FED8A671}"/>
                </a:ext>
              </a:extLst>
            </p:cNvPr>
            <p:cNvSpPr txBox="1"/>
            <p:nvPr/>
          </p:nvSpPr>
          <p:spPr>
            <a:xfrm>
              <a:off x="31156344" y="2455820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- 0.8</a:t>
              </a:r>
            </a:p>
          </p:txBody>
        </p:sp>
        <p:sp>
          <p:nvSpPr>
            <p:cNvPr id="234" name="TextBox 233">
              <a:extLst>
                <a:ext uri="{FF2B5EF4-FFF2-40B4-BE49-F238E27FC236}">
                  <a16:creationId xmlns:a16="http://schemas.microsoft.com/office/drawing/2014/main" id="{BBE73CC9-5AE3-701A-F0F3-11207576CE68}"/>
                </a:ext>
              </a:extLst>
            </p:cNvPr>
            <p:cNvSpPr txBox="1"/>
            <p:nvPr/>
          </p:nvSpPr>
          <p:spPr>
            <a:xfrm>
              <a:off x="31193034" y="2003624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- 0.4</a:t>
              </a:r>
            </a:p>
          </p:txBody>
        </p:sp>
        <p:sp>
          <p:nvSpPr>
            <p:cNvPr id="235" name="TextBox 234">
              <a:extLst>
                <a:ext uri="{FF2B5EF4-FFF2-40B4-BE49-F238E27FC236}">
                  <a16:creationId xmlns:a16="http://schemas.microsoft.com/office/drawing/2014/main" id="{38568966-8C68-F9DA-DAA8-8C0B37FFCA68}"/>
                </a:ext>
              </a:extLst>
            </p:cNvPr>
            <p:cNvSpPr txBox="1"/>
            <p:nvPr/>
          </p:nvSpPr>
          <p:spPr>
            <a:xfrm>
              <a:off x="31245269" y="1563096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0.0</a:t>
              </a:r>
            </a:p>
          </p:txBody>
        </p:sp>
        <p:sp>
          <p:nvSpPr>
            <p:cNvPr id="236" name="TextBox 235">
              <a:extLst>
                <a:ext uri="{FF2B5EF4-FFF2-40B4-BE49-F238E27FC236}">
                  <a16:creationId xmlns:a16="http://schemas.microsoft.com/office/drawing/2014/main" id="{82469A49-6E48-E0C2-E845-CE3D10CDC3D4}"/>
                </a:ext>
              </a:extLst>
            </p:cNvPr>
            <p:cNvSpPr txBox="1"/>
            <p:nvPr/>
          </p:nvSpPr>
          <p:spPr>
            <a:xfrm>
              <a:off x="31193034" y="11095395"/>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0.4</a:t>
              </a:r>
            </a:p>
          </p:txBody>
        </p:sp>
        <p:sp>
          <p:nvSpPr>
            <p:cNvPr id="237" name="TextBox 236">
              <a:extLst>
                <a:ext uri="{FF2B5EF4-FFF2-40B4-BE49-F238E27FC236}">
                  <a16:creationId xmlns:a16="http://schemas.microsoft.com/office/drawing/2014/main" id="{3AA48D38-D63C-9300-66F6-809330307110}"/>
                </a:ext>
              </a:extLst>
            </p:cNvPr>
            <p:cNvSpPr txBox="1"/>
            <p:nvPr/>
          </p:nvSpPr>
          <p:spPr>
            <a:xfrm>
              <a:off x="31169474" y="6680640"/>
              <a:ext cx="1658480"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0.8</a:t>
              </a:r>
            </a:p>
          </p:txBody>
        </p:sp>
        <p:grpSp>
          <p:nvGrpSpPr>
            <p:cNvPr id="238" name="Group 237">
              <a:extLst>
                <a:ext uri="{FF2B5EF4-FFF2-40B4-BE49-F238E27FC236}">
                  <a16:creationId xmlns:a16="http://schemas.microsoft.com/office/drawing/2014/main" id="{4A769CB2-1BC4-A225-83CF-CFB62E0882AF}"/>
                </a:ext>
              </a:extLst>
            </p:cNvPr>
            <p:cNvGrpSpPr/>
            <p:nvPr/>
          </p:nvGrpSpPr>
          <p:grpSpPr>
            <a:xfrm>
              <a:off x="30324432" y="13760021"/>
              <a:ext cx="3045665" cy="892550"/>
              <a:chOff x="8923945" y="2589927"/>
              <a:chExt cx="959834" cy="892550"/>
            </a:xfrm>
          </p:grpSpPr>
          <p:cxnSp>
            <p:nvCxnSpPr>
              <p:cNvPr id="240" name="Straight Connector 239">
                <a:extLst>
                  <a:ext uri="{FF2B5EF4-FFF2-40B4-BE49-F238E27FC236}">
                    <a16:creationId xmlns:a16="http://schemas.microsoft.com/office/drawing/2014/main" id="{22D65639-53F6-4459-AF5E-973FC2F59FE3}"/>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9661BC17-4958-A9C9-CB78-B8C7200F001B}"/>
                  </a:ext>
                </a:extLst>
              </p:cNvPr>
              <p:cNvSpPr txBox="1"/>
              <p:nvPr/>
            </p:nvSpPr>
            <p:spPr>
              <a:xfrm>
                <a:off x="9331855" y="2589927"/>
                <a:ext cx="551924"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0.16</a:t>
                </a:r>
              </a:p>
            </p:txBody>
          </p:sp>
        </p:grpSp>
        <p:grpSp>
          <p:nvGrpSpPr>
            <p:cNvPr id="242" name="Group 241">
              <a:extLst>
                <a:ext uri="{FF2B5EF4-FFF2-40B4-BE49-F238E27FC236}">
                  <a16:creationId xmlns:a16="http://schemas.microsoft.com/office/drawing/2014/main" id="{84F1FE57-256C-11BC-50B0-A62A61F659B6}"/>
                </a:ext>
              </a:extLst>
            </p:cNvPr>
            <p:cNvGrpSpPr/>
            <p:nvPr/>
          </p:nvGrpSpPr>
          <p:grpSpPr>
            <a:xfrm>
              <a:off x="30324434" y="17525809"/>
              <a:ext cx="3045659" cy="892550"/>
              <a:chOff x="8923945" y="2545777"/>
              <a:chExt cx="959832" cy="892550"/>
            </a:xfrm>
          </p:grpSpPr>
          <p:cxnSp>
            <p:nvCxnSpPr>
              <p:cNvPr id="244" name="Straight Connector 243">
                <a:extLst>
                  <a:ext uri="{FF2B5EF4-FFF2-40B4-BE49-F238E27FC236}">
                    <a16:creationId xmlns:a16="http://schemas.microsoft.com/office/drawing/2014/main" id="{1679BD29-2CEC-0935-A2EA-C66F0BFABEFF}"/>
                  </a:ext>
                </a:extLst>
              </p:cNvPr>
              <p:cNvCxnSpPr/>
              <p:nvPr/>
            </p:nvCxnSpPr>
            <p:spPr>
              <a:xfrm>
                <a:off x="8923945"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2ECCB4FC-D25C-444F-2554-CAD1DB988F3B}"/>
                  </a:ext>
                </a:extLst>
              </p:cNvPr>
              <p:cNvSpPr txBox="1"/>
              <p:nvPr/>
            </p:nvSpPr>
            <p:spPr>
              <a:xfrm>
                <a:off x="9237945" y="2545777"/>
                <a:ext cx="645832" cy="892550"/>
              </a:xfrm>
              <a:prstGeom prst="rect">
                <a:avLst/>
              </a:prstGeom>
              <a:noFill/>
            </p:spPr>
            <p:txBody>
              <a:bodyPr wrap="square" rtlCol="0">
                <a:spAutoFit/>
              </a:bodyPr>
              <a:lstStyle/>
              <a:p>
                <a:r>
                  <a:rPr lang="en-US" sz="560" dirty="0">
                    <a:latin typeface="Arial" panose="020B0604020202020204" pitchFamily="34" charset="0"/>
                    <a:cs typeface="Arial" panose="020B0604020202020204" pitchFamily="34" charset="0"/>
                  </a:rPr>
                  <a:t>- 0.16</a:t>
                </a:r>
              </a:p>
            </p:txBody>
          </p:sp>
        </p:grpSp>
      </p:grpSp>
      <p:grpSp>
        <p:nvGrpSpPr>
          <p:cNvPr id="88" name="Group 87">
            <a:extLst>
              <a:ext uri="{FF2B5EF4-FFF2-40B4-BE49-F238E27FC236}">
                <a16:creationId xmlns:a16="http://schemas.microsoft.com/office/drawing/2014/main" id="{FFDDB731-492D-3426-BEE5-5F35E39AB051}"/>
              </a:ext>
            </a:extLst>
          </p:cNvPr>
          <p:cNvGrpSpPr/>
          <p:nvPr/>
        </p:nvGrpSpPr>
        <p:grpSpPr>
          <a:xfrm>
            <a:off x="137839" y="1300447"/>
            <a:ext cx="7265073" cy="5903847"/>
            <a:chOff x="-24917" y="1294097"/>
            <a:chExt cx="7265073" cy="5903847"/>
          </a:xfrm>
        </p:grpSpPr>
        <p:sp>
          <p:nvSpPr>
            <p:cNvPr id="131" name="Left Brace 130">
              <a:extLst>
                <a:ext uri="{FF2B5EF4-FFF2-40B4-BE49-F238E27FC236}">
                  <a16:creationId xmlns:a16="http://schemas.microsoft.com/office/drawing/2014/main" id="{29E76397-308E-55FF-0B49-01BD27C5C576}"/>
                </a:ext>
              </a:extLst>
            </p:cNvPr>
            <p:cNvSpPr/>
            <p:nvPr/>
          </p:nvSpPr>
          <p:spPr>
            <a:xfrm rot="16200000">
              <a:off x="4561586" y="5656534"/>
              <a:ext cx="137241" cy="24200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32" name="TextBox 131">
              <a:extLst>
                <a:ext uri="{FF2B5EF4-FFF2-40B4-BE49-F238E27FC236}">
                  <a16:creationId xmlns:a16="http://schemas.microsoft.com/office/drawing/2014/main" id="{AD9702B1-DCE2-3415-D5D4-BEF1FF438367}"/>
                </a:ext>
              </a:extLst>
            </p:cNvPr>
            <p:cNvSpPr txBox="1"/>
            <p:nvPr/>
          </p:nvSpPr>
          <p:spPr>
            <a:xfrm>
              <a:off x="953619" y="692094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133" name="TextBox 132">
              <a:extLst>
                <a:ext uri="{FF2B5EF4-FFF2-40B4-BE49-F238E27FC236}">
                  <a16:creationId xmlns:a16="http://schemas.microsoft.com/office/drawing/2014/main" id="{CF12B631-7268-8647-5234-EA8D3E972147}"/>
                </a:ext>
              </a:extLst>
            </p:cNvPr>
            <p:cNvSpPr txBox="1"/>
            <p:nvPr/>
          </p:nvSpPr>
          <p:spPr>
            <a:xfrm>
              <a:off x="3709555" y="6920630"/>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71" name="TextBox 170">
              <a:extLst>
                <a:ext uri="{FF2B5EF4-FFF2-40B4-BE49-F238E27FC236}">
                  <a16:creationId xmlns:a16="http://schemas.microsoft.com/office/drawing/2014/main" id="{9371E654-9D00-04C0-9F4A-D148891B9C2D}"/>
                </a:ext>
              </a:extLst>
            </p:cNvPr>
            <p:cNvSpPr txBox="1"/>
            <p:nvPr/>
          </p:nvSpPr>
          <p:spPr>
            <a:xfrm>
              <a:off x="930105" y="6622381"/>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2169886" y="6623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953619" y="6499386"/>
              <a:ext cx="4909984" cy="138158"/>
              <a:chOff x="7175125" y="27917971"/>
              <a:chExt cx="2228912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91244"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7" name="Left Brace 176">
                <a:extLst>
                  <a:ext uri="{FF2B5EF4-FFF2-40B4-BE49-F238E27FC236}">
                    <a16:creationId xmlns:a16="http://schemas.microsoft.com/office/drawing/2014/main" id="{E0A7E09E-C62E-28A3-A2D4-A85F96F2F5FB}"/>
                  </a:ext>
                </a:extLst>
              </p:cNvPr>
              <p:cNvSpPr/>
              <p:nvPr/>
            </p:nvSpPr>
            <p:spPr>
              <a:xfrm rot="16200000">
                <a:off x="20804339" y="25519291"/>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80" name="Left Brace 179">
                <a:extLst>
                  <a:ext uri="{FF2B5EF4-FFF2-40B4-BE49-F238E27FC236}">
                    <a16:creationId xmlns:a16="http://schemas.microsoft.com/office/drawing/2014/main" id="{F5A75C3F-20E7-9839-D21A-A25ACFAB069F}"/>
                  </a:ext>
                </a:extLst>
              </p:cNvPr>
              <p:cNvSpPr/>
              <p:nvPr/>
            </p:nvSpPr>
            <p:spPr>
              <a:xfrm rot="16200000">
                <a:off x="26449189" y="25518466"/>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2081734" y="5646305"/>
              <a:ext cx="137241" cy="2440498"/>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5" name="Picture 4" descr="A picture containing colorfulness, screenshot, rectangle, square&#10;&#10;Description automatically generated">
              <a:extLst>
                <a:ext uri="{FF2B5EF4-FFF2-40B4-BE49-F238E27FC236}">
                  <a16:creationId xmlns:a16="http://schemas.microsoft.com/office/drawing/2014/main" id="{ADD73CBA-2545-943A-672D-5A26B17A780B}"/>
                </a:ext>
              </a:extLst>
            </p:cNvPr>
            <p:cNvPicPr>
              <a:picLocks noChangeAspect="1"/>
            </p:cNvPicPr>
            <p:nvPr/>
          </p:nvPicPr>
          <p:blipFill rotWithShape="1">
            <a:blip r:embed="rId4"/>
            <a:srcRect l="12087" t="18445" r="15759" b="18573"/>
            <a:stretch/>
          </p:blipFill>
          <p:spPr>
            <a:xfrm>
              <a:off x="903164" y="1300403"/>
              <a:ext cx="5769074" cy="5096766"/>
            </a:xfrm>
            <a:prstGeom prst="rect">
              <a:avLst/>
            </a:prstGeom>
          </p:spPr>
        </p:pic>
        <p:sp>
          <p:nvSpPr>
            <p:cNvPr id="7" name="TextBox 6">
              <a:extLst>
                <a:ext uri="{FF2B5EF4-FFF2-40B4-BE49-F238E27FC236}">
                  <a16:creationId xmlns:a16="http://schemas.microsoft.com/office/drawing/2014/main" id="{66E2B30A-A57C-0919-3C12-EEDB0CC9291F}"/>
                </a:ext>
              </a:extLst>
            </p:cNvPr>
            <p:cNvSpPr txBox="1"/>
            <p:nvPr/>
          </p:nvSpPr>
          <p:spPr>
            <a:xfrm>
              <a:off x="954927"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1370228" y="6331156"/>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1746855" y="633135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2198409"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2613710" y="6327340"/>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2990337" y="6327535"/>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3" name="TextBox 12">
              <a:extLst>
                <a:ext uri="{FF2B5EF4-FFF2-40B4-BE49-F238E27FC236}">
                  <a16:creationId xmlns:a16="http://schemas.microsoft.com/office/drawing/2014/main" id="{24F267CC-6D9D-258F-5430-87E7B94C54A9}"/>
                </a:ext>
              </a:extLst>
            </p:cNvPr>
            <p:cNvSpPr txBox="1"/>
            <p:nvPr/>
          </p:nvSpPr>
          <p:spPr>
            <a:xfrm>
              <a:off x="3434363"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4" name="TextBox 13">
              <a:extLst>
                <a:ext uri="{FF2B5EF4-FFF2-40B4-BE49-F238E27FC236}">
                  <a16:creationId xmlns:a16="http://schemas.microsoft.com/office/drawing/2014/main" id="{DF17B41B-C988-D1B2-FACA-1D20C06FF925}"/>
                </a:ext>
              </a:extLst>
            </p:cNvPr>
            <p:cNvSpPr txBox="1"/>
            <p:nvPr/>
          </p:nvSpPr>
          <p:spPr>
            <a:xfrm>
              <a:off x="3849664" y="6333775"/>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5" name="TextBox 14">
              <a:extLst>
                <a:ext uri="{FF2B5EF4-FFF2-40B4-BE49-F238E27FC236}">
                  <a16:creationId xmlns:a16="http://schemas.microsoft.com/office/drawing/2014/main" id="{739E8774-C202-7B27-8D97-30757C966269}"/>
                </a:ext>
              </a:extLst>
            </p:cNvPr>
            <p:cNvSpPr txBox="1"/>
            <p:nvPr/>
          </p:nvSpPr>
          <p:spPr>
            <a:xfrm>
              <a:off x="4226291" y="6333970"/>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id="{C34B8A98-7D2F-541E-0F1F-7BB33459A81D}"/>
                </a:ext>
              </a:extLst>
            </p:cNvPr>
            <p:cNvSpPr txBox="1"/>
            <p:nvPr/>
          </p:nvSpPr>
          <p:spPr>
            <a:xfrm>
              <a:off x="4677845"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B1FA854E-B6CC-DA21-5AA1-381C7B7EE963}"/>
                </a:ext>
              </a:extLst>
            </p:cNvPr>
            <p:cNvSpPr txBox="1"/>
            <p:nvPr/>
          </p:nvSpPr>
          <p:spPr>
            <a:xfrm>
              <a:off x="5093146" y="632995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DFD2ED2-25EC-D722-FEDC-D0A292A58969}"/>
                </a:ext>
              </a:extLst>
            </p:cNvPr>
            <p:cNvSpPr txBox="1"/>
            <p:nvPr/>
          </p:nvSpPr>
          <p:spPr>
            <a:xfrm>
              <a:off x="5469773" y="6330154"/>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3035E700-4BD7-1E76-6E50-F936207F3E14}"/>
                </a:ext>
              </a:extLst>
            </p:cNvPr>
            <p:cNvSpPr txBox="1"/>
            <p:nvPr/>
          </p:nvSpPr>
          <p:spPr>
            <a:xfrm>
              <a:off x="3400510" y="661171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20" name="TextBox 19">
              <a:extLst>
                <a:ext uri="{FF2B5EF4-FFF2-40B4-BE49-F238E27FC236}">
                  <a16:creationId xmlns:a16="http://schemas.microsoft.com/office/drawing/2014/main" id="{A140C6B3-5511-99B8-9536-46685BD42810}"/>
                </a:ext>
              </a:extLst>
            </p:cNvPr>
            <p:cNvSpPr txBox="1"/>
            <p:nvPr/>
          </p:nvSpPr>
          <p:spPr>
            <a:xfrm>
              <a:off x="4640291" y="6612634"/>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30" name="TextBox 29">
              <a:extLst>
                <a:ext uri="{FF2B5EF4-FFF2-40B4-BE49-F238E27FC236}">
                  <a16:creationId xmlns:a16="http://schemas.microsoft.com/office/drawing/2014/main" id="{2642D810-3CC7-E704-2F58-F205665E5927}"/>
                </a:ext>
              </a:extLst>
            </p:cNvPr>
            <p:cNvSpPr txBox="1"/>
            <p:nvPr/>
          </p:nvSpPr>
          <p:spPr>
            <a:xfrm>
              <a:off x="6488313" y="170295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0.8</a:t>
              </a:r>
            </a:p>
          </p:txBody>
        </p:sp>
        <p:sp>
          <p:nvSpPr>
            <p:cNvPr id="31" name="TextBox 30">
              <a:extLst>
                <a:ext uri="{FF2B5EF4-FFF2-40B4-BE49-F238E27FC236}">
                  <a16:creationId xmlns:a16="http://schemas.microsoft.com/office/drawing/2014/main" id="{99D7B148-83A4-4898-2749-886DDB7EFC82}"/>
                </a:ext>
              </a:extLst>
            </p:cNvPr>
            <p:cNvSpPr txBox="1"/>
            <p:nvPr/>
          </p:nvSpPr>
          <p:spPr>
            <a:xfrm>
              <a:off x="6488313" y="2708099"/>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0.4</a:t>
              </a:r>
            </a:p>
          </p:txBody>
        </p:sp>
        <p:sp>
          <p:nvSpPr>
            <p:cNvPr id="32" name="TextBox 31">
              <a:extLst>
                <a:ext uri="{FF2B5EF4-FFF2-40B4-BE49-F238E27FC236}">
                  <a16:creationId xmlns:a16="http://schemas.microsoft.com/office/drawing/2014/main" id="{52D05005-C85B-5F4E-8DD1-86F56429AC64}"/>
                </a:ext>
              </a:extLst>
            </p:cNvPr>
            <p:cNvSpPr txBox="1"/>
            <p:nvPr/>
          </p:nvSpPr>
          <p:spPr>
            <a:xfrm>
              <a:off x="6488313" y="3710567"/>
              <a:ext cx="413028"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0</a:t>
              </a:r>
            </a:p>
          </p:txBody>
        </p:sp>
        <p:sp>
          <p:nvSpPr>
            <p:cNvPr id="33" name="TextBox 32">
              <a:extLst>
                <a:ext uri="{FF2B5EF4-FFF2-40B4-BE49-F238E27FC236}">
                  <a16:creationId xmlns:a16="http://schemas.microsoft.com/office/drawing/2014/main" id="{C55DEB93-6AAD-BFD9-8ACE-586892E147A9}"/>
                </a:ext>
              </a:extLst>
            </p:cNvPr>
            <p:cNvSpPr txBox="1"/>
            <p:nvPr/>
          </p:nvSpPr>
          <p:spPr>
            <a:xfrm>
              <a:off x="6476150" y="4708116"/>
              <a:ext cx="505275"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- 0.4</a:t>
              </a:r>
            </a:p>
          </p:txBody>
        </p:sp>
        <p:sp>
          <p:nvSpPr>
            <p:cNvPr id="34" name="TextBox 33">
              <a:extLst>
                <a:ext uri="{FF2B5EF4-FFF2-40B4-BE49-F238E27FC236}">
                  <a16:creationId xmlns:a16="http://schemas.microsoft.com/office/drawing/2014/main" id="{36749F3C-71B2-9BDD-C820-F781BBD9CA86}"/>
                </a:ext>
              </a:extLst>
            </p:cNvPr>
            <p:cNvSpPr txBox="1"/>
            <p:nvPr/>
          </p:nvSpPr>
          <p:spPr>
            <a:xfrm>
              <a:off x="6476150" y="5713856"/>
              <a:ext cx="520449"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- 0.8</a:t>
              </a:r>
            </a:p>
          </p:txBody>
        </p:sp>
        <p:cxnSp>
          <p:nvCxnSpPr>
            <p:cNvPr id="35" name="Straight Connector 34">
              <a:extLst>
                <a:ext uri="{FF2B5EF4-FFF2-40B4-BE49-F238E27FC236}">
                  <a16:creationId xmlns:a16="http://schemas.microsoft.com/office/drawing/2014/main" id="{C3E09625-2449-2032-9026-079B6D45EDF2}"/>
                </a:ext>
              </a:extLst>
            </p:cNvPr>
            <p:cNvCxnSpPr>
              <a:cxnSpLocks/>
            </p:cNvCxnSpPr>
            <p:nvPr/>
          </p:nvCxnSpPr>
          <p:spPr>
            <a:xfrm>
              <a:off x="6206401" y="3419739"/>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1368E4-9808-576A-0D04-978FB6A0B4BC}"/>
                </a:ext>
              </a:extLst>
            </p:cNvPr>
            <p:cNvSpPr txBox="1"/>
            <p:nvPr/>
          </p:nvSpPr>
          <p:spPr>
            <a:xfrm>
              <a:off x="6539691" y="3291024"/>
              <a:ext cx="498596"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0.16</a:t>
              </a:r>
            </a:p>
          </p:txBody>
        </p:sp>
        <p:sp>
          <p:nvSpPr>
            <p:cNvPr id="37" name="TextBox 36">
              <a:extLst>
                <a:ext uri="{FF2B5EF4-FFF2-40B4-BE49-F238E27FC236}">
                  <a16:creationId xmlns:a16="http://schemas.microsoft.com/office/drawing/2014/main" id="{61F47505-0033-6AEE-645E-21FDEA5A6E90}"/>
                </a:ext>
              </a:extLst>
            </p:cNvPr>
            <p:cNvSpPr txBox="1"/>
            <p:nvPr/>
          </p:nvSpPr>
          <p:spPr>
            <a:xfrm>
              <a:off x="6874393" y="3281964"/>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512004E8-CBDE-C5C2-C068-FDA8295327C2}"/>
                </a:ext>
              </a:extLst>
            </p:cNvPr>
            <p:cNvSpPr txBox="1"/>
            <p:nvPr/>
          </p:nvSpPr>
          <p:spPr>
            <a:xfrm>
              <a:off x="6528872" y="4082933"/>
              <a:ext cx="597144" cy="230832"/>
            </a:xfrm>
            <a:prstGeom prst="rect">
              <a:avLst/>
            </a:prstGeom>
            <a:solidFill>
              <a:schemeClr val="bg1"/>
            </a:solidFill>
          </p:spPr>
          <p:txBody>
            <a:bodyPr wrap="square" rtlCol="0">
              <a:spAutoFit/>
            </a:bodyPr>
            <a:lstStyle/>
            <a:p>
              <a:r>
                <a:rPr lang="en-US" sz="900" dirty="0">
                  <a:latin typeface="Arial" panose="020B0604020202020204" pitchFamily="34" charset="0"/>
                  <a:cs typeface="Arial" panose="020B0604020202020204" pitchFamily="34" charset="0"/>
                </a:rPr>
                <a:t> - 0.16</a:t>
              </a:r>
            </a:p>
          </p:txBody>
        </p:sp>
        <p:sp>
          <p:nvSpPr>
            <p:cNvPr id="39" name="TextBox 38">
              <a:extLst>
                <a:ext uri="{FF2B5EF4-FFF2-40B4-BE49-F238E27FC236}">
                  <a16:creationId xmlns:a16="http://schemas.microsoft.com/office/drawing/2014/main" id="{3237588B-995D-1791-E2F0-010591F6C554}"/>
                </a:ext>
              </a:extLst>
            </p:cNvPr>
            <p:cNvSpPr txBox="1"/>
            <p:nvPr/>
          </p:nvSpPr>
          <p:spPr>
            <a:xfrm>
              <a:off x="6895947" y="4065675"/>
              <a:ext cx="201303" cy="338554"/>
            </a:xfrm>
            <a:prstGeom prst="rect">
              <a:avLst/>
            </a:prstGeom>
            <a:noFill/>
            <a:ln>
              <a:noFill/>
            </a:ln>
          </p:spPr>
          <p:txBody>
            <a:bodyPr wrap="square" rtlCol="0">
              <a:spAutoFit/>
            </a:bodyPr>
            <a:lstStyle/>
            <a:p>
              <a:r>
                <a:rPr lang="en-US" sz="1600" dirty="0">
                  <a:latin typeface="Arial" panose="020B0604020202020204" pitchFamily="34" charset="0"/>
                  <a:cs typeface="Arial" panose="020B0604020202020204" pitchFamily="34" charset="0"/>
                </a:rPr>
                <a:t>*</a:t>
              </a:r>
            </a:p>
          </p:txBody>
        </p:sp>
        <p:cxnSp>
          <p:nvCxnSpPr>
            <p:cNvPr id="40" name="Straight Connector 39">
              <a:extLst>
                <a:ext uri="{FF2B5EF4-FFF2-40B4-BE49-F238E27FC236}">
                  <a16:creationId xmlns:a16="http://schemas.microsoft.com/office/drawing/2014/main" id="{C731551D-FD41-92C5-E8A6-5CAB87429BE3}"/>
                </a:ext>
              </a:extLst>
            </p:cNvPr>
            <p:cNvCxnSpPr>
              <a:cxnSpLocks/>
            </p:cNvCxnSpPr>
            <p:nvPr/>
          </p:nvCxnSpPr>
          <p:spPr>
            <a:xfrm>
              <a:off x="6206401" y="4209528"/>
              <a:ext cx="382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FEBECCF-ACA1-523E-4EE8-A85F83CBF09B}"/>
                </a:ext>
              </a:extLst>
            </p:cNvPr>
            <p:cNvSpPr txBox="1"/>
            <p:nvPr/>
          </p:nvSpPr>
          <p:spPr>
            <a:xfrm rot="16200000">
              <a:off x="623008" y="142908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3" name="TextBox 42">
              <a:extLst>
                <a:ext uri="{FF2B5EF4-FFF2-40B4-BE49-F238E27FC236}">
                  <a16:creationId xmlns:a16="http://schemas.microsoft.com/office/drawing/2014/main" id="{19890822-28DF-E1F6-D64A-8219D6E2A932}"/>
                </a:ext>
              </a:extLst>
            </p:cNvPr>
            <p:cNvSpPr txBox="1"/>
            <p:nvPr/>
          </p:nvSpPr>
          <p:spPr>
            <a:xfrm rot="16200000">
              <a:off x="623008" y="184771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4" name="TextBox 43">
              <a:extLst>
                <a:ext uri="{FF2B5EF4-FFF2-40B4-BE49-F238E27FC236}">
                  <a16:creationId xmlns:a16="http://schemas.microsoft.com/office/drawing/2014/main" id="{D99DD093-08BC-CC56-121C-F6883352CE73}"/>
                </a:ext>
              </a:extLst>
            </p:cNvPr>
            <p:cNvSpPr txBox="1"/>
            <p:nvPr/>
          </p:nvSpPr>
          <p:spPr>
            <a:xfrm rot="16200000">
              <a:off x="587589" y="225521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5" name="TextBox 44">
              <a:extLst>
                <a:ext uri="{FF2B5EF4-FFF2-40B4-BE49-F238E27FC236}">
                  <a16:creationId xmlns:a16="http://schemas.microsoft.com/office/drawing/2014/main" id="{6A9C73DF-7491-C5DB-232B-60B28FAEE624}"/>
                </a:ext>
              </a:extLst>
            </p:cNvPr>
            <p:cNvSpPr txBox="1"/>
            <p:nvPr/>
          </p:nvSpPr>
          <p:spPr>
            <a:xfrm rot="16200000">
              <a:off x="628106" y="2687812"/>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6" name="TextBox 45">
              <a:extLst>
                <a:ext uri="{FF2B5EF4-FFF2-40B4-BE49-F238E27FC236}">
                  <a16:creationId xmlns:a16="http://schemas.microsoft.com/office/drawing/2014/main" id="{E59E8ED6-633B-7A7D-7EC1-BDCCAE768138}"/>
                </a:ext>
              </a:extLst>
            </p:cNvPr>
            <p:cNvSpPr txBox="1"/>
            <p:nvPr/>
          </p:nvSpPr>
          <p:spPr>
            <a:xfrm rot="16200000">
              <a:off x="628106" y="3106441"/>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47" name="TextBox 46">
              <a:extLst>
                <a:ext uri="{FF2B5EF4-FFF2-40B4-BE49-F238E27FC236}">
                  <a16:creationId xmlns:a16="http://schemas.microsoft.com/office/drawing/2014/main" id="{0FAA32AC-2989-9A75-4D6F-9342B2FB9C4D}"/>
                </a:ext>
              </a:extLst>
            </p:cNvPr>
            <p:cNvSpPr txBox="1"/>
            <p:nvPr/>
          </p:nvSpPr>
          <p:spPr>
            <a:xfrm rot="16200000">
              <a:off x="592687" y="3513941"/>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632372" y="392786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632372" y="434649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596953" y="475399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637470" y="5186599"/>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637470" y="5605228"/>
              <a:ext cx="38683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602051" y="6012728"/>
              <a:ext cx="459224"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1000</a:t>
              </a:r>
            </a:p>
          </p:txBody>
        </p:sp>
        <p:sp>
          <p:nvSpPr>
            <p:cNvPr id="59" name="Left Brace 58">
              <a:extLst>
                <a:ext uri="{FF2B5EF4-FFF2-40B4-BE49-F238E27FC236}">
                  <a16:creationId xmlns:a16="http://schemas.microsoft.com/office/drawing/2014/main" id="{059190EA-146D-CAAF-4B84-2D6CD0247C48}"/>
                </a:ext>
              </a:extLst>
            </p:cNvPr>
            <p:cNvSpPr/>
            <p:nvPr/>
          </p:nvSpPr>
          <p:spPr>
            <a:xfrm>
              <a:off x="609181" y="1336180"/>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0" name="Left Brace 59">
              <a:extLst>
                <a:ext uri="{FF2B5EF4-FFF2-40B4-BE49-F238E27FC236}">
                  <a16:creationId xmlns:a16="http://schemas.microsoft.com/office/drawing/2014/main" id="{C800DDB0-4D17-794D-52D4-DCAAABE01971}"/>
                </a:ext>
              </a:extLst>
            </p:cNvPr>
            <p:cNvSpPr/>
            <p:nvPr/>
          </p:nvSpPr>
          <p:spPr>
            <a:xfrm>
              <a:off x="609181" y="2617702"/>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1" name="Left Brace 60">
              <a:extLst>
                <a:ext uri="{FF2B5EF4-FFF2-40B4-BE49-F238E27FC236}">
                  <a16:creationId xmlns:a16="http://schemas.microsoft.com/office/drawing/2014/main" id="{C1103692-8E71-B6B6-6BDA-96FB59F323A1}"/>
                </a:ext>
              </a:extLst>
            </p:cNvPr>
            <p:cNvSpPr/>
            <p:nvPr/>
          </p:nvSpPr>
          <p:spPr>
            <a:xfrm>
              <a:off x="610834" y="3842886"/>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610834" y="5124408"/>
              <a:ext cx="137241" cy="119275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5" name="TextBox 64">
              <a:extLst>
                <a:ext uri="{FF2B5EF4-FFF2-40B4-BE49-F238E27FC236}">
                  <a16:creationId xmlns:a16="http://schemas.microsoft.com/office/drawing/2014/main" id="{F22DAD6E-5FC3-1158-CB81-B8499A711D35}"/>
                </a:ext>
              </a:extLst>
            </p:cNvPr>
            <p:cNvSpPr txBox="1"/>
            <p:nvPr/>
          </p:nvSpPr>
          <p:spPr>
            <a:xfrm rot="16200000">
              <a:off x="-149799" y="1831912"/>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6" name="TextBox 65">
              <a:extLst>
                <a:ext uri="{FF2B5EF4-FFF2-40B4-BE49-F238E27FC236}">
                  <a16:creationId xmlns:a16="http://schemas.microsoft.com/office/drawing/2014/main" id="{9A0C7ECE-ED21-623F-CB59-A9E4B2BEB8E5}"/>
                </a:ext>
              </a:extLst>
            </p:cNvPr>
            <p:cNvSpPr txBox="1"/>
            <p:nvPr/>
          </p:nvSpPr>
          <p:spPr>
            <a:xfrm rot="16200000">
              <a:off x="-149799" y="3107093"/>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42804" y="4349297"/>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42804" y="5624478"/>
              <a:ext cx="1268626"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0" name="TextBox 69">
              <a:extLst>
                <a:ext uri="{FF2B5EF4-FFF2-40B4-BE49-F238E27FC236}">
                  <a16:creationId xmlns:a16="http://schemas.microsoft.com/office/drawing/2014/main" id="{7ACAA381-7B84-64E0-C5EE-304C01641F87}"/>
                </a:ext>
              </a:extLst>
            </p:cNvPr>
            <p:cNvSpPr txBox="1"/>
            <p:nvPr/>
          </p:nvSpPr>
          <p:spPr>
            <a:xfrm rot="16200000">
              <a:off x="-1112024" y="2453215"/>
              <a:ext cx="2453608"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Percent Correct</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831129" y="499221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73" name="Left Brace 72">
              <a:extLst>
                <a:ext uri="{FF2B5EF4-FFF2-40B4-BE49-F238E27FC236}">
                  <a16:creationId xmlns:a16="http://schemas.microsoft.com/office/drawing/2014/main" id="{5FCE3B71-37DA-E35E-3D01-80DBF447DE89}"/>
                </a:ext>
              </a:extLst>
            </p:cNvPr>
            <p:cNvSpPr/>
            <p:nvPr/>
          </p:nvSpPr>
          <p:spPr>
            <a:xfrm>
              <a:off x="265543" y="1300421"/>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4" name="Left Brace 73">
              <a:extLst>
                <a:ext uri="{FF2B5EF4-FFF2-40B4-BE49-F238E27FC236}">
                  <a16:creationId xmlns:a16="http://schemas.microsoft.com/office/drawing/2014/main" id="{C315BB87-5D14-DDFD-3F37-693401061382}"/>
                </a:ext>
              </a:extLst>
            </p:cNvPr>
            <p:cNvSpPr/>
            <p:nvPr/>
          </p:nvSpPr>
          <p:spPr>
            <a:xfrm>
              <a:off x="271271" y="3848786"/>
              <a:ext cx="141484" cy="2518097"/>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5" name="TextBox 74">
              <a:extLst>
                <a:ext uri="{FF2B5EF4-FFF2-40B4-BE49-F238E27FC236}">
                  <a16:creationId xmlns:a16="http://schemas.microsoft.com/office/drawing/2014/main" id="{51A8277A-CAF3-5A87-BEF6-B4E30BCBF09C}"/>
                </a:ext>
              </a:extLst>
            </p:cNvPr>
            <p:cNvSpPr txBox="1"/>
            <p:nvPr/>
          </p:nvSpPr>
          <p:spPr>
            <a:xfrm rot="5400000">
              <a:off x="6590020" y="3655822"/>
              <a:ext cx="102327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sp>
          <p:nvSpPr>
            <p:cNvPr id="76" name="Rectangle 75">
              <a:extLst>
                <a:ext uri="{FF2B5EF4-FFF2-40B4-BE49-F238E27FC236}">
                  <a16:creationId xmlns:a16="http://schemas.microsoft.com/office/drawing/2014/main" id="{34E433D6-32B8-92D7-2B1C-56CA105D00A4}"/>
                </a:ext>
              </a:extLst>
            </p:cNvPr>
            <p:cNvSpPr/>
            <p:nvPr/>
          </p:nvSpPr>
          <p:spPr>
            <a:xfrm>
              <a:off x="1357616" y="1294097"/>
              <a:ext cx="4531078"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7" name="Rectangle 76">
              <a:extLst>
                <a:ext uri="{FF2B5EF4-FFF2-40B4-BE49-F238E27FC236}">
                  <a16:creationId xmlns:a16="http://schemas.microsoft.com/office/drawing/2014/main" id="{8BEB5968-3838-D4AA-87B6-4C5D6136D9E0}"/>
                </a:ext>
              </a:extLst>
            </p:cNvPr>
            <p:cNvSpPr/>
            <p:nvPr/>
          </p:nvSpPr>
          <p:spPr>
            <a:xfrm>
              <a:off x="1769208" y="1717358"/>
              <a:ext cx="418837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8" name="Rectangle 77">
              <a:extLst>
                <a:ext uri="{FF2B5EF4-FFF2-40B4-BE49-F238E27FC236}">
                  <a16:creationId xmlns:a16="http://schemas.microsoft.com/office/drawing/2014/main" id="{9BC42595-5DA8-989D-AFA3-F5826FC1E9EB}"/>
                </a:ext>
              </a:extLst>
            </p:cNvPr>
            <p:cNvSpPr/>
            <p:nvPr/>
          </p:nvSpPr>
          <p:spPr>
            <a:xfrm>
              <a:off x="2180423" y="2133757"/>
              <a:ext cx="3708271"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9" name="Rectangle 78">
              <a:extLst>
                <a:ext uri="{FF2B5EF4-FFF2-40B4-BE49-F238E27FC236}">
                  <a16:creationId xmlns:a16="http://schemas.microsoft.com/office/drawing/2014/main" id="{584CDD77-53C9-0EC5-44A5-0039ABD2631E}"/>
                </a:ext>
              </a:extLst>
            </p:cNvPr>
            <p:cNvSpPr/>
            <p:nvPr/>
          </p:nvSpPr>
          <p:spPr>
            <a:xfrm>
              <a:off x="2585244" y="2544115"/>
              <a:ext cx="33394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0" name="Rectangle 79">
              <a:extLst>
                <a:ext uri="{FF2B5EF4-FFF2-40B4-BE49-F238E27FC236}">
                  <a16:creationId xmlns:a16="http://schemas.microsoft.com/office/drawing/2014/main" id="{BD910464-7709-0E32-E341-D0F53B1302E5}"/>
                </a:ext>
              </a:extLst>
            </p:cNvPr>
            <p:cNvSpPr/>
            <p:nvPr/>
          </p:nvSpPr>
          <p:spPr>
            <a:xfrm>
              <a:off x="3000545" y="2972202"/>
              <a:ext cx="290076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1" name="Rectangle 80">
              <a:extLst>
                <a:ext uri="{FF2B5EF4-FFF2-40B4-BE49-F238E27FC236}">
                  <a16:creationId xmlns:a16="http://schemas.microsoft.com/office/drawing/2014/main" id="{1F89D702-9A56-2D4E-6799-2F94B442F6AC}"/>
                </a:ext>
              </a:extLst>
            </p:cNvPr>
            <p:cNvSpPr/>
            <p:nvPr/>
          </p:nvSpPr>
          <p:spPr>
            <a:xfrm>
              <a:off x="3413091" y="3389675"/>
              <a:ext cx="260683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1727D5B0-9A56-6462-E379-D0D4FE8C8999}"/>
                </a:ext>
              </a:extLst>
            </p:cNvPr>
            <p:cNvSpPr/>
            <p:nvPr/>
          </p:nvSpPr>
          <p:spPr>
            <a:xfrm>
              <a:off x="3829516" y="3804627"/>
              <a:ext cx="2079427"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D5BDB137-EDC4-F652-C1E4-FB64FC3CDBFA}"/>
                </a:ext>
              </a:extLst>
            </p:cNvPr>
            <p:cNvSpPr/>
            <p:nvPr/>
          </p:nvSpPr>
          <p:spPr>
            <a:xfrm>
              <a:off x="4242637" y="4224370"/>
              <a:ext cx="1682040"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757C03AB-AE17-C7D2-0344-EA0338E39015}"/>
                </a:ext>
              </a:extLst>
            </p:cNvPr>
            <p:cNvSpPr/>
            <p:nvPr/>
          </p:nvSpPr>
          <p:spPr>
            <a:xfrm>
              <a:off x="4647330" y="4649001"/>
              <a:ext cx="1277345"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CDBC146B-2F69-DF6C-6C57-CFF05BDCADB4}"/>
                </a:ext>
              </a:extLst>
            </p:cNvPr>
            <p:cNvSpPr/>
            <p:nvPr/>
          </p:nvSpPr>
          <p:spPr>
            <a:xfrm>
              <a:off x="5073795" y="5065605"/>
              <a:ext cx="827512"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B4C25F7-C764-EAFD-E2BB-8184598F3ECB}"/>
                </a:ext>
              </a:extLst>
            </p:cNvPr>
            <p:cNvSpPr/>
            <p:nvPr/>
          </p:nvSpPr>
          <p:spPr>
            <a:xfrm>
              <a:off x="5489665" y="5480293"/>
              <a:ext cx="560426" cy="43751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227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745723" y="7332997"/>
            <a:ext cx="5501313" cy="170200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745724" y="2776758"/>
            <a:ext cx="5501311" cy="4374028"/>
            <a:chOff x="745724" y="2776758"/>
            <a:chExt cx="5501311" cy="4374028"/>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2"/>
              <a:ext cx="2453608"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45724" y="2776758"/>
              <a:ext cx="5501311" cy="4036649"/>
              <a:chOff x="1241868" y="3714544"/>
              <a:chExt cx="4367859" cy="3098858"/>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8"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00833"/>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99157" y="3823576"/>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99157" y="4242203"/>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49705"/>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904255" y="5076990"/>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904255" y="5495619"/>
                <a:ext cx="38683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903119"/>
                <a:ext cx="459224"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45002"/>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14869"/>
                <a:ext cx="1268626" cy="207710"/>
              </a:xfrm>
              <a:prstGeom prst="rect">
                <a:avLst/>
              </a:prstGeom>
              <a:noFill/>
            </p:spPr>
            <p:txBody>
              <a:bodyPr wrap="square" rtlCol="0">
                <a:spAutoFit/>
              </a:bodyPr>
              <a:lstStyle/>
              <a:p>
                <a:pPr algn="ctr"/>
                <a:r>
                  <a:rPr lang="en-US" sz="11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71044"/>
                <a:ext cx="1889423"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4239" y="3903018"/>
                <a:ext cx="32339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9423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89"/>
                <a:ext cx="413028"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5" y="5380648"/>
                <a:ext cx="505275"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74888"/>
                <a:ext cx="520449"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708536"/>
                <a:ext cx="498596"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41003" y="4703286"/>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106590"/>
                <a:ext cx="597144" cy="165392"/>
              </a:xfrm>
              <a:prstGeom prst="rect">
                <a:avLst/>
              </a:prstGeom>
              <a:solidFill>
                <a:schemeClr val="bg1"/>
              </a:solidFill>
            </p:spPr>
            <p:txBody>
              <a:bodyPr wrap="square" rtlCol="0">
                <a:spAutoFit/>
              </a:bodyPr>
              <a:lstStyle/>
              <a:p>
                <a:r>
                  <a:rPr lang="en-US" sz="8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44230" y="5102833"/>
                <a:ext cx="201303" cy="224461"/>
              </a:xfrm>
              <a:prstGeom prst="rect">
                <a:avLst/>
              </a:prstGeom>
              <a:noFill/>
              <a:ln>
                <a:noFill/>
              </a:ln>
            </p:spPr>
            <p:txBody>
              <a:bodyPr wrap="square" rtlCol="0">
                <a:spAutoFit/>
              </a:bodyPr>
              <a:lstStyle/>
              <a:p>
                <a:r>
                  <a:rPr lang="en-US" sz="13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488380" y="4871044"/>
                <a:ext cx="1965696"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798556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35004" y="3554074"/>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435005" y="477443"/>
            <a:ext cx="4085755" cy="3014441"/>
            <a:chOff x="762239" y="2776760"/>
            <a:chExt cx="5590620"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264814"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90620" cy="4036648"/>
              <a:chOff x="1254980" y="3714545"/>
              <a:chExt cx="4438769"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46283"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6787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92490"/>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46283"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76019" y="4671625"/>
                <a:ext cx="498596"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92476" y="4703286"/>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76019" y="5069680"/>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95704" y="510283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E9073D3-38AE-E044-80BB-A14777B1D452}"/>
                  </a:ext>
                </a:extLst>
              </p:cNvPr>
              <p:cNvPicPr>
                <a:picLocks noChangeAspect="1"/>
              </p:cNvPicPr>
              <p:nvPr/>
            </p:nvPicPr>
            <p:blipFill rotWithShape="1">
              <a:blip r:embed="rId4"/>
              <a:srcRect l="11964" t="34375" r="72085" b="50419"/>
              <a:stretch/>
            </p:blipFill>
            <p:spPr>
              <a:xfrm>
                <a:off x="2175126" y="3721022"/>
                <a:ext cx="1286353" cy="1226377"/>
              </a:xfrm>
              <a:prstGeom prst="rect">
                <a:avLst/>
              </a:prstGeom>
            </p:spPr>
          </p:pic>
          <p:pic>
            <p:nvPicPr>
              <p:cNvPr id="54" name="Picture 53">
                <a:extLst>
                  <a:ext uri="{FF2B5EF4-FFF2-40B4-BE49-F238E27FC236}">
                    <a16:creationId xmlns:a16="http://schemas.microsoft.com/office/drawing/2014/main" id="{53C8BE0F-2918-1147-AB30-45BB299426CD}"/>
                  </a:ext>
                </a:extLst>
              </p:cNvPr>
              <p:cNvPicPr>
                <a:picLocks noChangeAspect="1"/>
              </p:cNvPicPr>
              <p:nvPr/>
            </p:nvPicPr>
            <p:blipFill rotWithShape="1">
              <a:blip r:embed="rId4"/>
              <a:srcRect l="28133" t="49960" r="56607" b="35061"/>
              <a:stretch/>
            </p:blipFill>
            <p:spPr>
              <a:xfrm>
                <a:off x="3493193" y="3722311"/>
                <a:ext cx="1221953" cy="1226835"/>
              </a:xfrm>
              <a:prstGeom prst="rect">
                <a:avLst/>
              </a:prstGeom>
            </p:spPr>
          </p:pic>
          <p:pic>
            <p:nvPicPr>
              <p:cNvPr id="56" name="Picture 55">
                <a:extLst>
                  <a:ext uri="{FF2B5EF4-FFF2-40B4-BE49-F238E27FC236}">
                    <a16:creationId xmlns:a16="http://schemas.microsoft.com/office/drawing/2014/main" id="{0237BF3B-7F21-1643-9E56-7DC4782301E1}"/>
                  </a:ext>
                </a:extLst>
              </p:cNvPr>
              <p:cNvPicPr>
                <a:picLocks noChangeAspect="1"/>
              </p:cNvPicPr>
              <p:nvPr/>
            </p:nvPicPr>
            <p:blipFill rotWithShape="1">
              <a:blip r:embed="rId4"/>
              <a:srcRect l="11964" t="65340" r="72086" b="18741"/>
              <a:stretch/>
            </p:blipFill>
            <p:spPr>
              <a:xfrm>
                <a:off x="2178065" y="4978058"/>
                <a:ext cx="1286353" cy="1283810"/>
              </a:xfrm>
              <a:prstGeom prst="rect">
                <a:avLst/>
              </a:prstGeom>
            </p:spPr>
          </p:pic>
          <p:pic>
            <p:nvPicPr>
              <p:cNvPr id="57" name="Picture 56">
                <a:extLst>
                  <a:ext uri="{FF2B5EF4-FFF2-40B4-BE49-F238E27FC236}">
                    <a16:creationId xmlns:a16="http://schemas.microsoft.com/office/drawing/2014/main" id="{CFFDFA38-D1FE-1E4D-A11E-69A3E572C9FD}"/>
                  </a:ext>
                </a:extLst>
              </p:cNvPr>
              <p:cNvPicPr>
                <a:picLocks noChangeAspect="1"/>
              </p:cNvPicPr>
              <p:nvPr/>
            </p:nvPicPr>
            <p:blipFill rotWithShape="1">
              <a:blip r:embed="rId4"/>
              <a:srcRect l="43593" t="65293" r="41255" b="18742"/>
              <a:stretch/>
            </p:blipFill>
            <p:spPr>
              <a:xfrm>
                <a:off x="3486429" y="4973266"/>
                <a:ext cx="1221953" cy="1287518"/>
              </a:xfrm>
              <a:prstGeom prst="rect">
                <a:avLst/>
              </a:prstGeom>
            </p:spPr>
          </p:pic>
          <p:sp>
            <p:nvSpPr>
              <p:cNvPr id="2" name="TextBox 1">
                <a:extLst>
                  <a:ext uri="{FF2B5EF4-FFF2-40B4-BE49-F238E27FC236}">
                    <a16:creationId xmlns:a16="http://schemas.microsoft.com/office/drawing/2014/main" id="{F5D2359E-BC79-00DA-95BC-9CC2CF06BEF7}"/>
                  </a:ext>
                </a:extLst>
              </p:cNvPr>
              <p:cNvSpPr txBox="1"/>
              <p:nvPr/>
            </p:nvSpPr>
            <p:spPr>
              <a:xfrm rot="5400000">
                <a:off x="4593872"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spTree>
    <p:extLst>
      <p:ext uri="{BB962C8B-B14F-4D97-AF65-F5344CB8AC3E}">
        <p14:creationId xmlns:p14="http://schemas.microsoft.com/office/powerpoint/2010/main" val="3389267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Box 253">
            <a:extLst>
              <a:ext uri="{FF2B5EF4-FFF2-40B4-BE49-F238E27FC236}">
                <a16:creationId xmlns:a16="http://schemas.microsoft.com/office/drawing/2014/main" id="{0D4CB6F9-7EE7-F197-B307-29627495FF24}"/>
              </a:ext>
            </a:extLst>
          </p:cNvPr>
          <p:cNvSpPr txBox="1"/>
          <p:nvPr/>
        </p:nvSpPr>
        <p:spPr>
          <a:xfrm>
            <a:off x="401608" y="3790089"/>
            <a:ext cx="3901689" cy="2117503"/>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9. Average Correlation Matrix (Task x Outcome Measure x Viewing Duration).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This analysis was conducted in the ‘discrimination space’, meaning that comparisons between tasks were made in the context of a discrimination trial. Between task correlations are presented here. Significant correlations were observed in accuracy and response time between tasks (discrimination, verbal estimate) within and between viewing durations. Impressively, significant correlations were also found between tasks, outcome measure, and viewing duration (top right 3x3 matrix). These results indicate systematic errors and biases for individual stimuli between independent groups of participants. </a:t>
            </a:r>
          </a:p>
          <a:p>
            <a:endParaRPr lang="en-US" sz="900" dirty="0">
              <a:latin typeface="Arial" panose="020B0604020202020204" pitchFamily="34" charset="0"/>
              <a:cs typeface="Arial" panose="020B0604020202020204" pitchFamily="34" charset="0"/>
            </a:endParaRPr>
          </a:p>
          <a:p>
            <a:endParaRPr lang="en-US" sz="56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EE246228-431F-914B-BBB5-505CE057514E}"/>
              </a:ext>
            </a:extLst>
          </p:cNvPr>
          <p:cNvGrpSpPr/>
          <p:nvPr/>
        </p:nvGrpSpPr>
        <p:grpSpPr>
          <a:xfrm>
            <a:off x="357759" y="757919"/>
            <a:ext cx="4044607" cy="3014441"/>
            <a:chOff x="762239" y="2776760"/>
            <a:chExt cx="5534316" cy="4370116"/>
          </a:xfrm>
        </p:grpSpPr>
        <p:sp>
          <p:nvSpPr>
            <p:cNvPr id="132" name="TextBox 131">
              <a:extLst>
                <a:ext uri="{FF2B5EF4-FFF2-40B4-BE49-F238E27FC236}">
                  <a16:creationId xmlns:a16="http://schemas.microsoft.com/office/drawing/2014/main" id="{AD9702B1-DCE2-3415-D5D4-BEF1FF438367}"/>
                </a:ext>
              </a:extLst>
            </p:cNvPr>
            <p:cNvSpPr txBox="1"/>
            <p:nvPr/>
          </p:nvSpPr>
          <p:spPr>
            <a:xfrm>
              <a:off x="2357499" y="6812233"/>
              <a:ext cx="2453608" cy="334643"/>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Discrimination</a:t>
              </a:r>
            </a:p>
          </p:txBody>
        </p:sp>
        <p:grpSp>
          <p:nvGrpSpPr>
            <p:cNvPr id="3" name="Group 2">
              <a:extLst>
                <a:ext uri="{FF2B5EF4-FFF2-40B4-BE49-F238E27FC236}">
                  <a16:creationId xmlns:a16="http://schemas.microsoft.com/office/drawing/2014/main" id="{801D7F93-91EE-D440-BF78-53F0C05B5623}"/>
                </a:ext>
              </a:extLst>
            </p:cNvPr>
            <p:cNvGrpSpPr/>
            <p:nvPr/>
          </p:nvGrpSpPr>
          <p:grpSpPr>
            <a:xfrm>
              <a:off x="762239" y="2776760"/>
              <a:ext cx="5534316" cy="4036648"/>
              <a:chOff x="1254980" y="3714545"/>
              <a:chExt cx="4394066" cy="3098857"/>
            </a:xfrm>
          </p:grpSpPr>
          <p:sp>
            <p:nvSpPr>
              <p:cNvPr id="171" name="TextBox 170">
                <a:extLst>
                  <a:ext uri="{FF2B5EF4-FFF2-40B4-BE49-F238E27FC236}">
                    <a16:creationId xmlns:a16="http://schemas.microsoft.com/office/drawing/2014/main" id="{9371E654-9D00-04C0-9F4A-D148891B9C2D}"/>
                  </a:ext>
                </a:extLst>
              </p:cNvPr>
              <p:cNvSpPr txBox="1"/>
              <p:nvPr/>
            </p:nvSpPr>
            <p:spPr>
              <a:xfrm>
                <a:off x="2227372" y="6501211"/>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172" name="TextBox 171">
                <a:extLst>
                  <a:ext uri="{FF2B5EF4-FFF2-40B4-BE49-F238E27FC236}">
                    <a16:creationId xmlns:a16="http://schemas.microsoft.com/office/drawing/2014/main" id="{BC25DA77-31A5-1873-02DC-2FC87354C741}"/>
                  </a:ext>
                </a:extLst>
              </p:cNvPr>
              <p:cNvSpPr txBox="1"/>
              <p:nvPr/>
            </p:nvSpPr>
            <p:spPr>
              <a:xfrm>
                <a:off x="3462087" y="6502127"/>
                <a:ext cx="1268626"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grpSp>
            <p:nvGrpSpPr>
              <p:cNvPr id="183" name="Group 182">
                <a:extLst>
                  <a:ext uri="{FF2B5EF4-FFF2-40B4-BE49-F238E27FC236}">
                    <a16:creationId xmlns:a16="http://schemas.microsoft.com/office/drawing/2014/main" id="{DECC0CCF-CB01-6B8D-B5D7-578B7AEAF553}"/>
                  </a:ext>
                </a:extLst>
              </p:cNvPr>
              <p:cNvGrpSpPr/>
              <p:nvPr/>
            </p:nvGrpSpPr>
            <p:grpSpPr>
              <a:xfrm>
                <a:off x="2241942" y="6324150"/>
                <a:ext cx="2463353" cy="193534"/>
                <a:chOff x="7175125" y="27917971"/>
                <a:chExt cx="10982142" cy="619666"/>
              </a:xfrm>
            </p:grpSpPr>
            <p:sp>
              <p:nvSpPr>
                <p:cNvPr id="126" name="Left Brace 125">
                  <a:extLst>
                    <a:ext uri="{FF2B5EF4-FFF2-40B4-BE49-F238E27FC236}">
                      <a16:creationId xmlns:a16="http://schemas.microsoft.com/office/drawing/2014/main" id="{C726242D-A761-F124-C51A-F3BCCA46C495}"/>
                    </a:ext>
                  </a:extLst>
                </p:cNvPr>
                <p:cNvSpPr/>
                <p:nvPr/>
              </p:nvSpPr>
              <p:spPr>
                <a:xfrm rot="16200000">
                  <a:off x="9574630" y="25522579"/>
                  <a:ext cx="615553" cy="541456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176" name="Left Brace 175">
                  <a:extLst>
                    <a:ext uri="{FF2B5EF4-FFF2-40B4-BE49-F238E27FC236}">
                      <a16:creationId xmlns:a16="http://schemas.microsoft.com/office/drawing/2014/main" id="{E726D786-8EA2-23A0-0569-8B5E92E5D8AC}"/>
                    </a:ext>
                  </a:extLst>
                </p:cNvPr>
                <p:cNvSpPr/>
                <p:nvPr/>
              </p:nvSpPr>
              <p:spPr>
                <a:xfrm rot="16200000">
                  <a:off x="15142207" y="25518465"/>
                  <a:ext cx="615553" cy="5414566"/>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dirty="0"/>
                </a:p>
              </p:txBody>
            </p:sp>
          </p:grpSp>
          <p:sp>
            <p:nvSpPr>
              <p:cNvPr id="182" name="Left Brace 181">
                <a:extLst>
                  <a:ext uri="{FF2B5EF4-FFF2-40B4-BE49-F238E27FC236}">
                    <a16:creationId xmlns:a16="http://schemas.microsoft.com/office/drawing/2014/main" id="{2C54DD6A-908F-19F2-29FD-5CA81788B9F4}"/>
                  </a:ext>
                </a:extLst>
              </p:cNvPr>
              <p:cNvSpPr/>
              <p:nvPr/>
            </p:nvSpPr>
            <p:spPr>
              <a:xfrm rot="16200000">
                <a:off x="3397508" y="5505612"/>
                <a:ext cx="137241" cy="247833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7" name="TextBox 6">
                <a:extLst>
                  <a:ext uri="{FF2B5EF4-FFF2-40B4-BE49-F238E27FC236}">
                    <a16:creationId xmlns:a16="http://schemas.microsoft.com/office/drawing/2014/main" id="{66E2B30A-A57C-0919-3C12-EEDB0CC9291F}"/>
                  </a:ext>
                </a:extLst>
              </p:cNvPr>
              <p:cNvSpPr txBox="1"/>
              <p:nvPr/>
            </p:nvSpPr>
            <p:spPr>
              <a:xfrm>
                <a:off x="2234993" y="6212242"/>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8" name="TextBox 7">
                <a:extLst>
                  <a:ext uri="{FF2B5EF4-FFF2-40B4-BE49-F238E27FC236}">
                    <a16:creationId xmlns:a16="http://schemas.microsoft.com/office/drawing/2014/main" id="{0D73BC14-72ED-8D55-A30C-1826198BB4F8}"/>
                  </a:ext>
                </a:extLst>
              </p:cNvPr>
              <p:cNvSpPr txBox="1"/>
              <p:nvPr/>
            </p:nvSpPr>
            <p:spPr>
              <a:xfrm>
                <a:off x="2655783" y="6207804"/>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9" name="TextBox 8">
                <a:extLst>
                  <a:ext uri="{FF2B5EF4-FFF2-40B4-BE49-F238E27FC236}">
                    <a16:creationId xmlns:a16="http://schemas.microsoft.com/office/drawing/2014/main" id="{97B3ED87-A187-F9D5-B465-5698682EB0F5}"/>
                  </a:ext>
                </a:extLst>
              </p:cNvPr>
              <p:cNvSpPr txBox="1"/>
              <p:nvPr/>
            </p:nvSpPr>
            <p:spPr>
              <a:xfrm>
                <a:off x="3033977" y="6212242"/>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10" name="TextBox 9">
                <a:extLst>
                  <a:ext uri="{FF2B5EF4-FFF2-40B4-BE49-F238E27FC236}">
                    <a16:creationId xmlns:a16="http://schemas.microsoft.com/office/drawing/2014/main" id="{AF48B071-7F91-0ECD-647E-2D4023B92058}"/>
                  </a:ext>
                </a:extLst>
              </p:cNvPr>
              <p:cNvSpPr txBox="1"/>
              <p:nvPr/>
            </p:nvSpPr>
            <p:spPr>
              <a:xfrm>
                <a:off x="3491527"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11" name="TextBox 10">
                <a:extLst>
                  <a:ext uri="{FF2B5EF4-FFF2-40B4-BE49-F238E27FC236}">
                    <a16:creationId xmlns:a16="http://schemas.microsoft.com/office/drawing/2014/main" id="{631A6921-F4B2-BB82-6305-772DB96BEAD2}"/>
                  </a:ext>
                </a:extLst>
              </p:cNvPr>
              <p:cNvSpPr txBox="1"/>
              <p:nvPr/>
            </p:nvSpPr>
            <p:spPr>
              <a:xfrm>
                <a:off x="3913249" y="6206170"/>
                <a:ext cx="38683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12" name="TextBox 11">
                <a:extLst>
                  <a:ext uri="{FF2B5EF4-FFF2-40B4-BE49-F238E27FC236}">
                    <a16:creationId xmlns:a16="http://schemas.microsoft.com/office/drawing/2014/main" id="{FAFFB8AD-829B-F92F-32D0-82BE367E51EE}"/>
                  </a:ext>
                </a:extLst>
              </p:cNvPr>
              <p:cNvSpPr txBox="1"/>
              <p:nvPr/>
            </p:nvSpPr>
            <p:spPr>
              <a:xfrm>
                <a:off x="4289940" y="6206321"/>
                <a:ext cx="459224" cy="239774"/>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48" name="TextBox 47">
                <a:extLst>
                  <a:ext uri="{FF2B5EF4-FFF2-40B4-BE49-F238E27FC236}">
                    <a16:creationId xmlns:a16="http://schemas.microsoft.com/office/drawing/2014/main" id="{126F660F-D657-E126-F0B6-AD1E2B9FB40D}"/>
                  </a:ext>
                </a:extLst>
              </p:cNvPr>
              <p:cNvSpPr txBox="1"/>
              <p:nvPr/>
            </p:nvSpPr>
            <p:spPr>
              <a:xfrm rot="16200000">
                <a:off x="1889420" y="3800667"/>
                <a:ext cx="40630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49" name="TextBox 48">
                <a:extLst>
                  <a:ext uri="{FF2B5EF4-FFF2-40B4-BE49-F238E27FC236}">
                    <a16:creationId xmlns:a16="http://schemas.microsoft.com/office/drawing/2014/main" id="{AAD1BBD2-F06A-53D5-FB54-4188EB157509}"/>
                  </a:ext>
                </a:extLst>
              </p:cNvPr>
              <p:cNvSpPr txBox="1"/>
              <p:nvPr/>
            </p:nvSpPr>
            <p:spPr>
              <a:xfrm rot="16200000">
                <a:off x="1883260" y="4213131"/>
                <a:ext cx="4186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0" name="TextBox 49">
                <a:extLst>
                  <a:ext uri="{FF2B5EF4-FFF2-40B4-BE49-F238E27FC236}">
                    <a16:creationId xmlns:a16="http://schemas.microsoft.com/office/drawing/2014/main" id="{E793DA80-BA16-238C-A9AC-05459C7F8C04}"/>
                  </a:ext>
                </a:extLst>
              </p:cNvPr>
              <p:cNvSpPr txBox="1"/>
              <p:nvPr/>
            </p:nvSpPr>
            <p:spPr>
              <a:xfrm rot="16200000">
                <a:off x="1863738" y="4636531"/>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51" name="TextBox 50">
                <a:extLst>
                  <a:ext uri="{FF2B5EF4-FFF2-40B4-BE49-F238E27FC236}">
                    <a16:creationId xmlns:a16="http://schemas.microsoft.com/office/drawing/2014/main" id="{9B8A36C4-B57C-B00C-6A70-36A183C1C243}"/>
                  </a:ext>
                </a:extLst>
              </p:cNvPr>
              <p:cNvSpPr txBox="1"/>
              <p:nvPr/>
            </p:nvSpPr>
            <p:spPr>
              <a:xfrm rot="16200000">
                <a:off x="1868059" y="5054636"/>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125</a:t>
                </a:r>
              </a:p>
            </p:txBody>
          </p:sp>
          <p:sp>
            <p:nvSpPr>
              <p:cNvPr id="52" name="TextBox 51">
                <a:extLst>
                  <a:ext uri="{FF2B5EF4-FFF2-40B4-BE49-F238E27FC236}">
                    <a16:creationId xmlns:a16="http://schemas.microsoft.com/office/drawing/2014/main" id="{67F7F357-D28D-2EBD-06B1-85B947E6AFDD}"/>
                  </a:ext>
                </a:extLst>
              </p:cNvPr>
              <p:cNvSpPr txBox="1"/>
              <p:nvPr/>
            </p:nvSpPr>
            <p:spPr>
              <a:xfrm rot="16200000">
                <a:off x="1868059" y="5464260"/>
                <a:ext cx="459225"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250</a:t>
                </a:r>
              </a:p>
            </p:txBody>
          </p:sp>
          <p:sp>
            <p:nvSpPr>
              <p:cNvPr id="53" name="TextBox 52">
                <a:extLst>
                  <a:ext uri="{FF2B5EF4-FFF2-40B4-BE49-F238E27FC236}">
                    <a16:creationId xmlns:a16="http://schemas.microsoft.com/office/drawing/2014/main" id="{E294B837-FE63-62DB-5EBD-85A821F19029}"/>
                  </a:ext>
                </a:extLst>
              </p:cNvPr>
              <p:cNvSpPr txBox="1"/>
              <p:nvPr/>
            </p:nvSpPr>
            <p:spPr>
              <a:xfrm rot="16200000">
                <a:off x="1868836" y="5889946"/>
                <a:ext cx="459224"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1000</a:t>
                </a:r>
              </a:p>
            </p:txBody>
          </p:sp>
          <p:sp>
            <p:nvSpPr>
              <p:cNvPr id="61" name="Left Brace 60">
                <a:extLst>
                  <a:ext uri="{FF2B5EF4-FFF2-40B4-BE49-F238E27FC236}">
                    <a16:creationId xmlns:a16="http://schemas.microsoft.com/office/drawing/2014/main" id="{C1103692-8E71-B6B6-6BDA-96FB59F323A1}"/>
                  </a:ext>
                </a:extLst>
              </p:cNvPr>
              <p:cNvSpPr/>
              <p:nvPr/>
            </p:nvSpPr>
            <p:spPr>
              <a:xfrm>
                <a:off x="1877619" y="3727032"/>
                <a:ext cx="137241" cy="1220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2" name="Left Brace 61">
                <a:extLst>
                  <a:ext uri="{FF2B5EF4-FFF2-40B4-BE49-F238E27FC236}">
                    <a16:creationId xmlns:a16="http://schemas.microsoft.com/office/drawing/2014/main" id="{267455BD-EE5C-13C2-C866-82E3016E199C}"/>
                  </a:ext>
                </a:extLst>
              </p:cNvPr>
              <p:cNvSpPr/>
              <p:nvPr/>
            </p:nvSpPr>
            <p:spPr>
              <a:xfrm>
                <a:off x="1877619" y="5003238"/>
                <a:ext cx="137241" cy="1202932"/>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67" name="TextBox 66">
                <a:extLst>
                  <a:ext uri="{FF2B5EF4-FFF2-40B4-BE49-F238E27FC236}">
                    <a16:creationId xmlns:a16="http://schemas.microsoft.com/office/drawing/2014/main" id="{D42C65D0-9CA9-830F-584A-E9B7702910BD}"/>
                  </a:ext>
                </a:extLst>
              </p:cNvPr>
              <p:cNvSpPr txBox="1"/>
              <p:nvPr/>
            </p:nvSpPr>
            <p:spPr>
              <a:xfrm rot="16200000">
                <a:off x="1123981" y="4231828"/>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Percent Correct</a:t>
                </a:r>
              </a:p>
            </p:txBody>
          </p:sp>
          <p:sp>
            <p:nvSpPr>
              <p:cNvPr id="68" name="TextBox 67">
                <a:extLst>
                  <a:ext uri="{FF2B5EF4-FFF2-40B4-BE49-F238E27FC236}">
                    <a16:creationId xmlns:a16="http://schemas.microsoft.com/office/drawing/2014/main" id="{4157361B-A717-335A-90F7-317CBB6ACF7F}"/>
                  </a:ext>
                </a:extLst>
              </p:cNvPr>
              <p:cNvSpPr txBox="1"/>
              <p:nvPr/>
            </p:nvSpPr>
            <p:spPr>
              <a:xfrm rot="16200000">
                <a:off x="1123981" y="5501694"/>
                <a:ext cx="126862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Response Time</a:t>
                </a:r>
              </a:p>
            </p:txBody>
          </p:sp>
          <p:sp>
            <p:nvSpPr>
              <p:cNvPr id="71" name="TextBox 70">
                <a:extLst>
                  <a:ext uri="{FF2B5EF4-FFF2-40B4-BE49-F238E27FC236}">
                    <a16:creationId xmlns:a16="http://schemas.microsoft.com/office/drawing/2014/main" id="{B1AFACBE-ADEF-1A30-4A11-94680859E784}"/>
                  </a:ext>
                </a:extLst>
              </p:cNvPr>
              <p:cNvSpPr txBox="1"/>
              <p:nvPr/>
            </p:nvSpPr>
            <p:spPr>
              <a:xfrm rot="16200000">
                <a:off x="435656" y="4884155"/>
                <a:ext cx="1889423" cy="250776"/>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Verbal Estimate</a:t>
                </a:r>
              </a:p>
            </p:txBody>
          </p:sp>
          <p:sp>
            <p:nvSpPr>
              <p:cNvPr id="74" name="Left Brace 73">
                <a:extLst>
                  <a:ext uri="{FF2B5EF4-FFF2-40B4-BE49-F238E27FC236}">
                    <a16:creationId xmlns:a16="http://schemas.microsoft.com/office/drawing/2014/main" id="{C315BB87-5D14-DDFD-3F37-693401061382}"/>
                  </a:ext>
                </a:extLst>
              </p:cNvPr>
              <p:cNvSpPr/>
              <p:nvPr/>
            </p:nvSpPr>
            <p:spPr>
              <a:xfrm>
                <a:off x="1538056" y="3727617"/>
                <a:ext cx="141484" cy="248236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pic>
            <p:nvPicPr>
              <p:cNvPr id="6" name="Picture 5" descr="A picture containing colorfulness, screenshot, rectangle, square&#10;&#10;Description automatically generated">
                <a:extLst>
                  <a:ext uri="{FF2B5EF4-FFF2-40B4-BE49-F238E27FC236}">
                    <a16:creationId xmlns:a16="http://schemas.microsoft.com/office/drawing/2014/main" id="{DB311853-B04F-3250-FD2D-D0FB64CB2A85}"/>
                  </a:ext>
                </a:extLst>
              </p:cNvPr>
              <p:cNvPicPr>
                <a:picLocks noChangeAspect="1"/>
              </p:cNvPicPr>
              <p:nvPr/>
            </p:nvPicPr>
            <p:blipFill rotWithShape="1">
              <a:blip r:embed="rId3"/>
              <a:srcRect l="77757" t="18445" r="15759" b="18573"/>
              <a:stretch/>
            </p:blipFill>
            <p:spPr>
              <a:xfrm>
                <a:off x="4779846" y="3714920"/>
                <a:ext cx="255830" cy="2515315"/>
              </a:xfrm>
              <a:prstGeom prst="rect">
                <a:avLst/>
              </a:prstGeom>
            </p:spPr>
          </p:pic>
          <p:sp>
            <p:nvSpPr>
              <p:cNvPr id="21" name="TextBox 20">
                <a:extLst>
                  <a:ext uri="{FF2B5EF4-FFF2-40B4-BE49-F238E27FC236}">
                    <a16:creationId xmlns:a16="http://schemas.microsoft.com/office/drawing/2014/main" id="{E4216863-E6B8-88E2-EC2E-83E941A0ABB0}"/>
                  </a:ext>
                </a:extLst>
              </p:cNvPr>
              <p:cNvSpPr txBox="1"/>
              <p:nvPr/>
            </p:nvSpPr>
            <p:spPr>
              <a:xfrm>
                <a:off x="4951250" y="3860182"/>
                <a:ext cx="41632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0.8</a:t>
                </a:r>
              </a:p>
            </p:txBody>
          </p:sp>
          <p:sp>
            <p:nvSpPr>
              <p:cNvPr id="22" name="TextBox 21">
                <a:extLst>
                  <a:ext uri="{FF2B5EF4-FFF2-40B4-BE49-F238E27FC236}">
                    <a16:creationId xmlns:a16="http://schemas.microsoft.com/office/drawing/2014/main" id="{E29BB69E-5C65-77F0-2038-5F5168FB908A}"/>
                  </a:ext>
                </a:extLst>
              </p:cNvPr>
              <p:cNvSpPr txBox="1"/>
              <p:nvPr/>
            </p:nvSpPr>
            <p:spPr>
              <a:xfrm>
                <a:off x="4949583" y="4357697"/>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0.4</a:t>
                </a:r>
              </a:p>
            </p:txBody>
          </p:sp>
          <p:sp>
            <p:nvSpPr>
              <p:cNvPr id="23" name="TextBox 22">
                <a:extLst>
                  <a:ext uri="{FF2B5EF4-FFF2-40B4-BE49-F238E27FC236}">
                    <a16:creationId xmlns:a16="http://schemas.microsoft.com/office/drawing/2014/main" id="{341DE1C0-13A4-2209-FF5D-E714B0A20CE9}"/>
                  </a:ext>
                </a:extLst>
              </p:cNvPr>
              <p:cNvSpPr txBox="1"/>
              <p:nvPr/>
            </p:nvSpPr>
            <p:spPr>
              <a:xfrm>
                <a:off x="4949583" y="4851783"/>
                <a:ext cx="413028"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5FD11F0E-2BAC-07B6-F458-EDE37F3F7BF7}"/>
                  </a:ext>
                </a:extLst>
              </p:cNvPr>
              <p:cNvSpPr txBox="1"/>
              <p:nvPr/>
            </p:nvSpPr>
            <p:spPr>
              <a:xfrm>
                <a:off x="4951250" y="5335666"/>
                <a:ext cx="505275"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- 0.4</a:t>
                </a:r>
              </a:p>
            </p:txBody>
          </p:sp>
          <p:sp>
            <p:nvSpPr>
              <p:cNvPr id="25" name="TextBox 24">
                <a:extLst>
                  <a:ext uri="{FF2B5EF4-FFF2-40B4-BE49-F238E27FC236}">
                    <a16:creationId xmlns:a16="http://schemas.microsoft.com/office/drawing/2014/main" id="{744CDC83-8FE8-8420-1E99-1F915953C1F9}"/>
                  </a:ext>
                </a:extLst>
              </p:cNvPr>
              <p:cNvSpPr txBox="1"/>
              <p:nvPr/>
            </p:nvSpPr>
            <p:spPr>
              <a:xfrm>
                <a:off x="4950779" y="5829906"/>
                <a:ext cx="520449"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- 0.8</a:t>
                </a:r>
              </a:p>
            </p:txBody>
          </p:sp>
          <p:sp>
            <p:nvSpPr>
              <p:cNvPr id="26" name="TextBox 25">
                <a:extLst>
                  <a:ext uri="{FF2B5EF4-FFF2-40B4-BE49-F238E27FC236}">
                    <a16:creationId xmlns:a16="http://schemas.microsoft.com/office/drawing/2014/main" id="{CDDF339E-FCE3-C8E3-F8E0-9F77D1A3D614}"/>
                  </a:ext>
                </a:extLst>
              </p:cNvPr>
              <p:cNvSpPr txBox="1"/>
              <p:nvPr/>
            </p:nvSpPr>
            <p:spPr>
              <a:xfrm>
                <a:off x="4926349" y="4666536"/>
                <a:ext cx="498596" cy="22264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 0.16</a:t>
                </a:r>
              </a:p>
            </p:txBody>
          </p:sp>
          <p:sp>
            <p:nvSpPr>
              <p:cNvPr id="27" name="TextBox 26">
                <a:extLst>
                  <a:ext uri="{FF2B5EF4-FFF2-40B4-BE49-F238E27FC236}">
                    <a16:creationId xmlns:a16="http://schemas.microsoft.com/office/drawing/2014/main" id="{2304D7F4-0527-6BB0-4BC4-3FE99F6D49EC}"/>
                  </a:ext>
                </a:extLst>
              </p:cNvPr>
              <p:cNvSpPr txBox="1"/>
              <p:nvPr/>
            </p:nvSpPr>
            <p:spPr>
              <a:xfrm>
                <a:off x="5252740" y="4677845"/>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F05FA2FE-3D34-88C5-6BD0-47D5F05134D2}"/>
                  </a:ext>
                </a:extLst>
              </p:cNvPr>
              <p:cNvSpPr txBox="1"/>
              <p:nvPr/>
            </p:nvSpPr>
            <p:spPr>
              <a:xfrm>
                <a:off x="4936283" y="5064591"/>
                <a:ext cx="641977" cy="222647"/>
              </a:xfrm>
              <a:prstGeom prst="rect">
                <a:avLst/>
              </a:prstGeom>
              <a:solidFill>
                <a:schemeClr val="bg1"/>
              </a:solidFill>
            </p:spPr>
            <p:txBody>
              <a:bodyPr wrap="square" rtlCol="0">
                <a:spAutoFit/>
              </a:bodyPr>
              <a:lstStyle/>
              <a:p>
                <a:r>
                  <a:rPr lang="en-US" sz="700" dirty="0">
                    <a:latin typeface="Arial" panose="020B0604020202020204" pitchFamily="34" charset="0"/>
                    <a:cs typeface="Arial" panose="020B0604020202020204" pitchFamily="34" charset="0"/>
                  </a:rPr>
                  <a:t> - 0.16</a:t>
                </a:r>
              </a:p>
            </p:txBody>
          </p:sp>
          <p:sp>
            <p:nvSpPr>
              <p:cNvPr id="29" name="TextBox 28">
                <a:extLst>
                  <a:ext uri="{FF2B5EF4-FFF2-40B4-BE49-F238E27FC236}">
                    <a16:creationId xmlns:a16="http://schemas.microsoft.com/office/drawing/2014/main" id="{FA8D2A9D-4F6A-27E0-3029-B94C775EE24A}"/>
                  </a:ext>
                </a:extLst>
              </p:cNvPr>
              <p:cNvSpPr txBox="1"/>
              <p:nvPr/>
            </p:nvSpPr>
            <p:spPr>
              <a:xfrm>
                <a:off x="5255967" y="5072303"/>
                <a:ext cx="201303" cy="274026"/>
              </a:xfrm>
              <a:prstGeom prst="rect">
                <a:avLst/>
              </a:prstGeom>
              <a:noFill/>
              <a:ln>
                <a:noFill/>
              </a:ln>
            </p:spPr>
            <p:txBody>
              <a:bodyPr wrap="square" rtlCol="0">
                <a:spAutoFit/>
              </a:bodyPr>
              <a:lstStyle/>
              <a:p>
                <a:r>
                  <a:rPr lang="en-US" sz="1000" dirty="0">
                    <a:latin typeface="Arial" panose="020B0604020202020204" pitchFamily="34" charset="0"/>
                    <a:cs typeface="Arial" panose="020B0604020202020204" pitchFamily="34" charset="0"/>
                  </a:rPr>
                  <a:t>*</a:t>
                </a:r>
              </a:p>
            </p:txBody>
          </p:sp>
          <p:cxnSp>
            <p:nvCxnSpPr>
              <p:cNvPr id="41" name="Straight Connector 40">
                <a:extLst>
                  <a:ext uri="{FF2B5EF4-FFF2-40B4-BE49-F238E27FC236}">
                    <a16:creationId xmlns:a16="http://schemas.microsoft.com/office/drawing/2014/main" id="{5C0C661C-3FC1-A809-5D4C-B6233C235BFB}"/>
                  </a:ext>
                </a:extLst>
              </p:cNvPr>
              <p:cNvCxnSpPr>
                <a:cxnSpLocks/>
              </p:cNvCxnSpPr>
              <p:nvPr/>
            </p:nvCxnSpPr>
            <p:spPr>
              <a:xfrm>
                <a:off x="4802296" y="4781028"/>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E9EB05-C50A-CEAA-2182-3BA94B2C5FEE}"/>
                  </a:ext>
                </a:extLst>
              </p:cNvPr>
              <p:cNvCxnSpPr>
                <a:cxnSpLocks/>
              </p:cNvCxnSpPr>
              <p:nvPr/>
            </p:nvCxnSpPr>
            <p:spPr>
              <a:xfrm>
                <a:off x="4802296" y="5186673"/>
                <a:ext cx="233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D2359E-BC79-00DA-95BC-9CC2CF06BEF7}"/>
                  </a:ext>
                </a:extLst>
              </p:cNvPr>
              <p:cNvSpPr txBox="1"/>
              <p:nvPr/>
            </p:nvSpPr>
            <p:spPr>
              <a:xfrm rot="5400000">
                <a:off x="4549169" y="4892513"/>
                <a:ext cx="1965696" cy="234059"/>
              </a:xfrm>
              <a:prstGeom prst="rect">
                <a:avLst/>
              </a:prstGeom>
              <a:noFill/>
            </p:spPr>
            <p:txBody>
              <a:bodyPr wrap="square" rtlCol="0">
                <a:spAutoFit/>
              </a:bodyPr>
              <a:lstStyle/>
              <a:p>
                <a:pPr algn="ctr"/>
                <a:r>
                  <a:rPr lang="en-US" sz="800" dirty="0">
                    <a:latin typeface="Arial" panose="020B0604020202020204" pitchFamily="34" charset="0"/>
                    <a:cs typeface="Arial" panose="020B0604020202020204" pitchFamily="34" charset="0"/>
                  </a:rPr>
                  <a:t>Correlation</a:t>
                </a:r>
              </a:p>
            </p:txBody>
          </p:sp>
        </p:grpSp>
      </p:grpSp>
      <p:grpSp>
        <p:nvGrpSpPr>
          <p:cNvPr id="19" name="Group 18">
            <a:extLst>
              <a:ext uri="{FF2B5EF4-FFF2-40B4-BE49-F238E27FC236}">
                <a16:creationId xmlns:a16="http://schemas.microsoft.com/office/drawing/2014/main" id="{433AA2D8-DC1E-72E0-06FB-7AFD24372169}"/>
              </a:ext>
            </a:extLst>
          </p:cNvPr>
          <p:cNvGrpSpPr/>
          <p:nvPr/>
        </p:nvGrpSpPr>
        <p:grpSpPr>
          <a:xfrm>
            <a:off x="1217113" y="739841"/>
            <a:ext cx="2310909" cy="2312406"/>
            <a:chOff x="4715540" y="1975550"/>
            <a:chExt cx="2310909" cy="2312406"/>
          </a:xfrm>
        </p:grpSpPr>
        <p:pic>
          <p:nvPicPr>
            <p:cNvPr id="13" name="Picture 12" descr="A picture containing colorfulness, rectangle, pattern, screenshot&#10;&#10;Description automatically generated">
              <a:extLst>
                <a:ext uri="{FF2B5EF4-FFF2-40B4-BE49-F238E27FC236}">
                  <a16:creationId xmlns:a16="http://schemas.microsoft.com/office/drawing/2014/main" id="{B99C3B2C-43EE-4CAE-3D2D-7E5727CA0325}"/>
                </a:ext>
              </a:extLst>
            </p:cNvPr>
            <p:cNvPicPr>
              <a:picLocks noChangeAspect="1"/>
            </p:cNvPicPr>
            <p:nvPr/>
          </p:nvPicPr>
          <p:blipFill rotWithShape="1">
            <a:blip r:embed="rId4"/>
            <a:srcRect l="12004" t="65196" r="72069" b="18700"/>
            <a:stretch/>
          </p:blipFill>
          <p:spPr>
            <a:xfrm>
              <a:off x="4715540" y="3109900"/>
              <a:ext cx="1165114" cy="1178056"/>
            </a:xfrm>
            <a:prstGeom prst="rect">
              <a:avLst/>
            </a:prstGeom>
          </p:spPr>
        </p:pic>
        <p:pic>
          <p:nvPicPr>
            <p:cNvPr id="14" name="Picture 13" descr="A picture containing colorfulness, rectangle, pattern, screenshot&#10;&#10;Description automatically generated">
              <a:extLst>
                <a:ext uri="{FF2B5EF4-FFF2-40B4-BE49-F238E27FC236}">
                  <a16:creationId xmlns:a16="http://schemas.microsoft.com/office/drawing/2014/main" id="{F2AC96E0-5365-B564-CF63-B8BE31A690BF}"/>
                </a:ext>
              </a:extLst>
            </p:cNvPr>
            <p:cNvPicPr>
              <a:picLocks noChangeAspect="1"/>
            </p:cNvPicPr>
            <p:nvPr/>
          </p:nvPicPr>
          <p:blipFill rotWithShape="1">
            <a:blip r:embed="rId4"/>
            <a:srcRect l="43555" t="65196" r="41007" b="18700"/>
            <a:stretch/>
          </p:blipFill>
          <p:spPr>
            <a:xfrm>
              <a:off x="5893162" y="3109900"/>
              <a:ext cx="1129389" cy="1178056"/>
            </a:xfrm>
            <a:prstGeom prst="rect">
              <a:avLst/>
            </a:prstGeom>
          </p:spPr>
        </p:pic>
        <p:pic>
          <p:nvPicPr>
            <p:cNvPr id="16" name="Picture 15" descr="A picture containing colorfulness, rectangle, pattern, screenshot&#10;&#10;Description automatically generated">
              <a:extLst>
                <a:ext uri="{FF2B5EF4-FFF2-40B4-BE49-F238E27FC236}">
                  <a16:creationId xmlns:a16="http://schemas.microsoft.com/office/drawing/2014/main" id="{8FCA6505-5611-F1E4-D67C-B4BDAEB42403}"/>
                </a:ext>
              </a:extLst>
            </p:cNvPr>
            <p:cNvPicPr>
              <a:picLocks noChangeAspect="1"/>
            </p:cNvPicPr>
            <p:nvPr/>
          </p:nvPicPr>
          <p:blipFill rotWithShape="1">
            <a:blip r:embed="rId4"/>
            <a:srcRect l="12004" t="34307" r="72069" b="50338"/>
            <a:stretch/>
          </p:blipFill>
          <p:spPr>
            <a:xfrm>
              <a:off x="4715540" y="1975550"/>
              <a:ext cx="1165114" cy="1123254"/>
            </a:xfrm>
            <a:prstGeom prst="rect">
              <a:avLst/>
            </a:prstGeom>
          </p:spPr>
        </p:pic>
        <p:pic>
          <p:nvPicPr>
            <p:cNvPr id="18" name="Picture 17" descr="A picture containing colorfulness, rectangle, pattern, screenshot&#10;&#10;Description automatically generated">
              <a:extLst>
                <a:ext uri="{FF2B5EF4-FFF2-40B4-BE49-F238E27FC236}">
                  <a16:creationId xmlns:a16="http://schemas.microsoft.com/office/drawing/2014/main" id="{D05FF347-C6F3-0B05-630F-0CED183052FA}"/>
                </a:ext>
              </a:extLst>
            </p:cNvPr>
            <p:cNvPicPr>
              <a:picLocks noChangeAspect="1"/>
            </p:cNvPicPr>
            <p:nvPr/>
          </p:nvPicPr>
          <p:blipFill rotWithShape="1">
            <a:blip r:embed="rId4"/>
            <a:srcRect l="28095" t="49797" r="56466" b="34745"/>
            <a:stretch/>
          </p:blipFill>
          <p:spPr>
            <a:xfrm>
              <a:off x="5897060" y="1975550"/>
              <a:ext cx="1129389" cy="1130800"/>
            </a:xfrm>
            <a:prstGeom prst="rect">
              <a:avLst/>
            </a:prstGeom>
          </p:spPr>
        </p:pic>
      </p:grpSp>
    </p:spTree>
    <p:extLst>
      <p:ext uri="{BB962C8B-B14F-4D97-AF65-F5344CB8AC3E}">
        <p14:creationId xmlns:p14="http://schemas.microsoft.com/office/powerpoint/2010/main" val="1058782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DC584E3-B79C-2E4B-9CBE-21756A560AC0}"/>
              </a:ext>
            </a:extLst>
          </p:cNvPr>
          <p:cNvSpPr txBox="1"/>
          <p:nvPr/>
        </p:nvSpPr>
        <p:spPr>
          <a:xfrm>
            <a:off x="240526" y="6868563"/>
            <a:ext cx="6455435" cy="5078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2. Verbal Estimate Linear Models. </a:t>
            </a:r>
            <a:r>
              <a:rPr lang="en-US" sz="900" dirty="0">
                <a:latin typeface="Arial" panose="020B0604020202020204" pitchFamily="34" charset="0"/>
                <a:cs typeface="Arial" panose="020B0604020202020204" pitchFamily="34" charset="0"/>
              </a:rPr>
              <a:t>A) Raw data from the verbal estimate task for the 125 ms viewing duration condition. Participants are independent between viewing duration conditions and all error bars in plots are between subjects standard error. B)  Z-scored data at 125ms. C) Z-scored data at 250ms. D) Z-scored data at 1000ms.</a:t>
            </a:r>
            <a:endParaRPr lang="en-US" sz="900" b="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53CE1CC-B04F-DBB9-4817-A04B4D3B5C8D}"/>
              </a:ext>
            </a:extLst>
          </p:cNvPr>
          <p:cNvSpPr/>
          <p:nvPr/>
        </p:nvSpPr>
        <p:spPr>
          <a:xfrm>
            <a:off x="1957337" y="650724"/>
            <a:ext cx="466927"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Rectangle 34">
            <a:extLst>
              <a:ext uri="{FF2B5EF4-FFF2-40B4-BE49-F238E27FC236}">
                <a16:creationId xmlns:a16="http://schemas.microsoft.com/office/drawing/2014/main" id="{72924FF5-5E14-9A5E-C88B-2C68F636CEFC}"/>
              </a:ext>
            </a:extLst>
          </p:cNvPr>
          <p:cNvSpPr/>
          <p:nvPr/>
        </p:nvSpPr>
        <p:spPr>
          <a:xfrm>
            <a:off x="5039539" y="376296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0" name="Group 49">
            <a:extLst>
              <a:ext uri="{FF2B5EF4-FFF2-40B4-BE49-F238E27FC236}">
                <a16:creationId xmlns:a16="http://schemas.microsoft.com/office/drawing/2014/main" id="{08BAE6DB-715A-3C50-C406-BEB73CA79EBB}"/>
              </a:ext>
            </a:extLst>
          </p:cNvPr>
          <p:cNvGrpSpPr/>
          <p:nvPr/>
        </p:nvGrpSpPr>
        <p:grpSpPr>
          <a:xfrm>
            <a:off x="427188" y="3629091"/>
            <a:ext cx="3195631" cy="3195631"/>
            <a:chOff x="427188" y="3629091"/>
            <a:chExt cx="3195631" cy="3195631"/>
          </a:xfrm>
        </p:grpSpPr>
        <p:pic>
          <p:nvPicPr>
            <p:cNvPr id="29" name="Picture 28" descr="Chart, scatter chart&#10;&#10;Description automatically generated">
              <a:extLst>
                <a:ext uri="{FF2B5EF4-FFF2-40B4-BE49-F238E27FC236}">
                  <a16:creationId xmlns:a16="http://schemas.microsoft.com/office/drawing/2014/main" id="{B0B39F5D-E2BE-9683-14D2-ADFEFB3F85C7}"/>
                </a:ext>
              </a:extLst>
            </p:cNvPr>
            <p:cNvPicPr>
              <a:picLocks noChangeAspect="1"/>
            </p:cNvPicPr>
            <p:nvPr/>
          </p:nvPicPr>
          <p:blipFill>
            <a:blip r:embed="rId3"/>
            <a:stretch>
              <a:fillRect/>
            </a:stretch>
          </p:blipFill>
          <p:spPr>
            <a:xfrm>
              <a:off x="427188" y="3629091"/>
              <a:ext cx="3195631" cy="3195631"/>
            </a:xfrm>
            <a:prstGeom prst="rect">
              <a:avLst/>
            </a:prstGeom>
          </p:spPr>
        </p:pic>
        <p:sp>
          <p:nvSpPr>
            <p:cNvPr id="34" name="Rectangle 33">
              <a:extLst>
                <a:ext uri="{FF2B5EF4-FFF2-40B4-BE49-F238E27FC236}">
                  <a16:creationId xmlns:a16="http://schemas.microsoft.com/office/drawing/2014/main" id="{302189A2-CCF9-0BDB-00B7-ED47A0BC44C9}"/>
                </a:ext>
              </a:extLst>
            </p:cNvPr>
            <p:cNvSpPr/>
            <p:nvPr/>
          </p:nvSpPr>
          <p:spPr>
            <a:xfrm>
              <a:off x="1835086" y="3755420"/>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CBDF523A-C2C5-AC63-1609-9EF86C84A46E}"/>
                </a:ext>
              </a:extLst>
            </p:cNvPr>
            <p:cNvSpPr/>
            <p:nvPr/>
          </p:nvSpPr>
          <p:spPr>
            <a:xfrm>
              <a:off x="2256255" y="4008595"/>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82E32EB9-E551-F62B-82B2-9DF5187EBB5F}"/>
              </a:ext>
            </a:extLst>
          </p:cNvPr>
          <p:cNvGrpSpPr/>
          <p:nvPr/>
        </p:nvGrpSpPr>
        <p:grpSpPr>
          <a:xfrm>
            <a:off x="3653480" y="3629090"/>
            <a:ext cx="3195631" cy="3195631"/>
            <a:chOff x="3653480" y="3629090"/>
            <a:chExt cx="3195631" cy="3195631"/>
          </a:xfrm>
        </p:grpSpPr>
        <p:pic>
          <p:nvPicPr>
            <p:cNvPr id="31" name="Picture 30" descr="Chart, scatter chart&#10;&#10;Description automatically generated">
              <a:extLst>
                <a:ext uri="{FF2B5EF4-FFF2-40B4-BE49-F238E27FC236}">
                  <a16:creationId xmlns:a16="http://schemas.microsoft.com/office/drawing/2014/main" id="{D5CF6251-93EB-6153-0B2C-B31BEB4A1B8B}"/>
                </a:ext>
              </a:extLst>
            </p:cNvPr>
            <p:cNvPicPr>
              <a:picLocks noChangeAspect="1"/>
            </p:cNvPicPr>
            <p:nvPr/>
          </p:nvPicPr>
          <p:blipFill>
            <a:blip r:embed="rId4"/>
            <a:stretch>
              <a:fillRect/>
            </a:stretch>
          </p:blipFill>
          <p:spPr>
            <a:xfrm>
              <a:off x="3653480" y="3629090"/>
              <a:ext cx="3195631" cy="3195631"/>
            </a:xfrm>
            <a:prstGeom prst="rect">
              <a:avLst/>
            </a:prstGeom>
          </p:spPr>
        </p:pic>
        <p:sp>
          <p:nvSpPr>
            <p:cNvPr id="46" name="Rectangle 45">
              <a:extLst>
                <a:ext uri="{FF2B5EF4-FFF2-40B4-BE49-F238E27FC236}">
                  <a16:creationId xmlns:a16="http://schemas.microsoft.com/office/drawing/2014/main" id="{66EDC327-F97D-8F9E-3A73-CD5F43780D99}"/>
                </a:ext>
              </a:extLst>
            </p:cNvPr>
            <p:cNvSpPr/>
            <p:nvPr/>
          </p:nvSpPr>
          <p:spPr>
            <a:xfrm>
              <a:off x="5493367" y="4040980"/>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2" name="TextBox 21">
            <a:extLst>
              <a:ext uri="{FF2B5EF4-FFF2-40B4-BE49-F238E27FC236}">
                <a16:creationId xmlns:a16="http://schemas.microsoft.com/office/drawing/2014/main" id="{BF033A0C-8588-6444-93E3-657AF2756A94}"/>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4" name="TextBox 23">
            <a:extLst>
              <a:ext uri="{FF2B5EF4-FFF2-40B4-BE49-F238E27FC236}">
                <a16:creationId xmlns:a16="http://schemas.microsoft.com/office/drawing/2014/main" id="{0937D922-1990-204E-872A-C15DD78E8E7C}"/>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nvGrpSpPr>
          <p:cNvPr id="49" name="Group 48">
            <a:extLst>
              <a:ext uri="{FF2B5EF4-FFF2-40B4-BE49-F238E27FC236}">
                <a16:creationId xmlns:a16="http://schemas.microsoft.com/office/drawing/2014/main" id="{8E86A099-A76F-4536-3616-13018939818C}"/>
              </a:ext>
            </a:extLst>
          </p:cNvPr>
          <p:cNvGrpSpPr/>
          <p:nvPr/>
        </p:nvGrpSpPr>
        <p:grpSpPr>
          <a:xfrm>
            <a:off x="3658546" y="697457"/>
            <a:ext cx="3195631" cy="3195631"/>
            <a:chOff x="3658546" y="697457"/>
            <a:chExt cx="3195631" cy="3195631"/>
          </a:xfrm>
        </p:grpSpPr>
        <p:pic>
          <p:nvPicPr>
            <p:cNvPr id="27" name="Picture 26" descr="Chart, scatter chart&#10;&#10;Description automatically generated">
              <a:extLst>
                <a:ext uri="{FF2B5EF4-FFF2-40B4-BE49-F238E27FC236}">
                  <a16:creationId xmlns:a16="http://schemas.microsoft.com/office/drawing/2014/main" id="{4D45EA45-B2A2-00C7-E110-A248220A95D1}"/>
                </a:ext>
              </a:extLst>
            </p:cNvPr>
            <p:cNvPicPr>
              <a:picLocks noChangeAspect="1"/>
            </p:cNvPicPr>
            <p:nvPr/>
          </p:nvPicPr>
          <p:blipFill>
            <a:blip r:embed="rId5"/>
            <a:stretch>
              <a:fillRect/>
            </a:stretch>
          </p:blipFill>
          <p:spPr>
            <a:xfrm>
              <a:off x="3658546" y="697457"/>
              <a:ext cx="3195631" cy="3195631"/>
            </a:xfrm>
            <a:prstGeom prst="rect">
              <a:avLst/>
            </a:prstGeom>
          </p:spPr>
        </p:pic>
        <p:sp>
          <p:nvSpPr>
            <p:cNvPr id="33" name="Rectangle 32">
              <a:extLst>
                <a:ext uri="{FF2B5EF4-FFF2-40B4-BE49-F238E27FC236}">
                  <a16:creationId xmlns:a16="http://schemas.microsoft.com/office/drawing/2014/main" id="{C34A72D7-AC87-B8F7-5C6C-109F74F0C826}"/>
                </a:ext>
              </a:extLst>
            </p:cNvPr>
            <p:cNvSpPr/>
            <p:nvPr/>
          </p:nvSpPr>
          <p:spPr>
            <a:xfrm>
              <a:off x="4974077" y="864732"/>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433D2D92-38F1-4D94-6055-EEFB417FD159}"/>
                </a:ext>
              </a:extLst>
            </p:cNvPr>
            <p:cNvSpPr/>
            <p:nvPr/>
          </p:nvSpPr>
          <p:spPr>
            <a:xfrm>
              <a:off x="5451886" y="1102068"/>
              <a:ext cx="614734" cy="21400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8E78CCD2-42D0-4A4B-85FF-D59EEDCB1E02}"/>
              </a:ext>
            </a:extLst>
          </p:cNvPr>
          <p:cNvSpPr/>
          <p:nvPr/>
        </p:nvSpPr>
        <p:spPr>
          <a:xfrm>
            <a:off x="5020222" y="376751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11D3E224-CB79-6147-A561-3CAB2C1A13AD}"/>
              </a:ext>
            </a:extLst>
          </p:cNvPr>
          <p:cNvSpPr/>
          <p:nvPr/>
        </p:nvSpPr>
        <p:spPr>
          <a:xfrm>
            <a:off x="5000905" y="3972604"/>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16CAA59F-8453-1F44-98A0-49B015704934}"/>
              </a:ext>
            </a:extLst>
          </p:cNvPr>
          <p:cNvSpPr/>
          <p:nvPr/>
        </p:nvSpPr>
        <p:spPr>
          <a:xfrm>
            <a:off x="1779245" y="3970799"/>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ectangle 39">
            <a:extLst>
              <a:ext uri="{FF2B5EF4-FFF2-40B4-BE49-F238E27FC236}">
                <a16:creationId xmlns:a16="http://schemas.microsoft.com/office/drawing/2014/main" id="{764453CA-E34A-6C4D-860E-F0436E11E4B6}"/>
              </a:ext>
            </a:extLst>
          </p:cNvPr>
          <p:cNvSpPr/>
          <p:nvPr/>
        </p:nvSpPr>
        <p:spPr>
          <a:xfrm>
            <a:off x="5009804" y="1018228"/>
            <a:ext cx="551234" cy="26891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DAAA3D0F-597D-5C47-A2A2-2CB1ADE7FB78}"/>
              </a:ext>
            </a:extLst>
          </p:cNvPr>
          <p:cNvSpPr/>
          <p:nvPr/>
        </p:nvSpPr>
        <p:spPr>
          <a:xfrm>
            <a:off x="4261556" y="3516489"/>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3CD7A20-BC1B-B544-9545-361441D9E03A}"/>
              </a:ext>
            </a:extLst>
          </p:cNvPr>
          <p:cNvSpPr/>
          <p:nvPr/>
        </p:nvSpPr>
        <p:spPr>
          <a:xfrm>
            <a:off x="4896483"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BF03376-94AF-3D4C-95F2-007B24B1D6CE}"/>
              </a:ext>
            </a:extLst>
          </p:cNvPr>
          <p:cNvSpPr/>
          <p:nvPr/>
        </p:nvSpPr>
        <p:spPr>
          <a:xfrm>
            <a:off x="5467034" y="35247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3A69154-7FCD-2A46-9222-384273CEE196}"/>
              </a:ext>
            </a:extLst>
          </p:cNvPr>
          <p:cNvSpPr/>
          <p:nvPr/>
        </p:nvSpPr>
        <p:spPr>
          <a:xfrm>
            <a:off x="6106984" y="352398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E533ACF-56C8-C146-A805-81FE31C29FBD}"/>
              </a:ext>
            </a:extLst>
          </p:cNvPr>
          <p:cNvSpPr/>
          <p:nvPr/>
        </p:nvSpPr>
        <p:spPr>
          <a:xfrm>
            <a:off x="4261556" y="6444220"/>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AFEB46B-7BBE-B341-A308-9EA8896CA113}"/>
              </a:ext>
            </a:extLst>
          </p:cNvPr>
          <p:cNvSpPr/>
          <p:nvPr/>
        </p:nvSpPr>
        <p:spPr>
          <a:xfrm>
            <a:off x="4896483"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70B1D21-B280-8644-8EA4-D3D74AB89CE4}"/>
              </a:ext>
            </a:extLst>
          </p:cNvPr>
          <p:cNvSpPr/>
          <p:nvPr/>
        </p:nvSpPr>
        <p:spPr>
          <a:xfrm>
            <a:off x="5467034" y="6452459"/>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9C0D099-4B9E-F048-BF66-B5BEE0E6CE0D}"/>
              </a:ext>
            </a:extLst>
          </p:cNvPr>
          <p:cNvSpPr/>
          <p:nvPr/>
        </p:nvSpPr>
        <p:spPr>
          <a:xfrm>
            <a:off x="6106984" y="6451717"/>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FC5829B-E767-9849-BB31-38183CDAA646}"/>
              </a:ext>
            </a:extLst>
          </p:cNvPr>
          <p:cNvSpPr/>
          <p:nvPr/>
        </p:nvSpPr>
        <p:spPr>
          <a:xfrm>
            <a:off x="1020579" y="6442736"/>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2760693C-25C0-D44D-BF7D-795306800656}"/>
              </a:ext>
            </a:extLst>
          </p:cNvPr>
          <p:cNvSpPr/>
          <p:nvPr/>
        </p:nvSpPr>
        <p:spPr>
          <a:xfrm>
            <a:off x="1655506"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6570D521-7F60-E54D-AFFC-71F685124F4D}"/>
              </a:ext>
            </a:extLst>
          </p:cNvPr>
          <p:cNvSpPr/>
          <p:nvPr/>
        </p:nvSpPr>
        <p:spPr>
          <a:xfrm>
            <a:off x="2226057" y="6450975"/>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D5607FD-7D71-FE49-A0E2-982C80B045A9}"/>
              </a:ext>
            </a:extLst>
          </p:cNvPr>
          <p:cNvSpPr/>
          <p:nvPr/>
        </p:nvSpPr>
        <p:spPr>
          <a:xfrm>
            <a:off x="2866007" y="6450233"/>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25C2AE-C3B2-4943-B9F9-52C7C173ECB6}"/>
              </a:ext>
            </a:extLst>
          </p:cNvPr>
          <p:cNvSpPr/>
          <p:nvPr/>
        </p:nvSpPr>
        <p:spPr>
          <a:xfrm>
            <a:off x="898216" y="1133644"/>
            <a:ext cx="1292584"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descr="Chart, scatter chart&#10;&#10;Description automatically generated">
            <a:extLst>
              <a:ext uri="{FF2B5EF4-FFF2-40B4-BE49-F238E27FC236}">
                <a16:creationId xmlns:a16="http://schemas.microsoft.com/office/drawing/2014/main" id="{0B5F0341-4DE4-F84C-9B44-24BAE22549DE}"/>
              </a:ext>
            </a:extLst>
          </p:cNvPr>
          <p:cNvPicPr>
            <a:picLocks noChangeAspect="1"/>
          </p:cNvPicPr>
          <p:nvPr/>
        </p:nvPicPr>
        <p:blipFill rotWithShape="1">
          <a:blip r:embed="rId5"/>
          <a:srcRect l="15057" t="13912" r="58128" b="81326"/>
          <a:stretch/>
        </p:blipFill>
        <p:spPr>
          <a:xfrm>
            <a:off x="5632919" y="3080478"/>
            <a:ext cx="856910" cy="152172"/>
          </a:xfrm>
          <a:prstGeom prst="rect">
            <a:avLst/>
          </a:prstGeom>
        </p:spPr>
      </p:pic>
      <p:sp>
        <p:nvSpPr>
          <p:cNvPr id="70" name="Rectangle 69">
            <a:extLst>
              <a:ext uri="{FF2B5EF4-FFF2-40B4-BE49-F238E27FC236}">
                <a16:creationId xmlns:a16="http://schemas.microsoft.com/office/drawing/2014/main" id="{63401328-500B-3D41-B56E-1470DDF3A604}"/>
              </a:ext>
            </a:extLst>
          </p:cNvPr>
          <p:cNvSpPr/>
          <p:nvPr/>
        </p:nvSpPr>
        <p:spPr>
          <a:xfrm>
            <a:off x="4148776" y="1123114"/>
            <a:ext cx="890763" cy="1824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6A2D74D3-FEF2-B64D-9631-CAE40481D424}"/>
              </a:ext>
            </a:extLst>
          </p:cNvPr>
          <p:cNvGrpSpPr/>
          <p:nvPr/>
        </p:nvGrpSpPr>
        <p:grpSpPr>
          <a:xfrm>
            <a:off x="906295" y="1037775"/>
            <a:ext cx="753592" cy="614444"/>
            <a:chOff x="5687464" y="2844535"/>
            <a:chExt cx="753592" cy="614444"/>
          </a:xfrm>
        </p:grpSpPr>
        <p:pic>
          <p:nvPicPr>
            <p:cNvPr id="41" name="Picture 40" descr="Chart, bar chart&#10;&#10;Description automatically generated">
              <a:extLst>
                <a:ext uri="{FF2B5EF4-FFF2-40B4-BE49-F238E27FC236}">
                  <a16:creationId xmlns:a16="http://schemas.microsoft.com/office/drawing/2014/main" id="{DDA6B929-8998-5344-B6DB-D44FAD428799}"/>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44" name="Picture 43" descr="Chart, scatter chart&#10;&#10;Description automatically generated">
              <a:extLst>
                <a:ext uri="{FF2B5EF4-FFF2-40B4-BE49-F238E27FC236}">
                  <a16:creationId xmlns:a16="http://schemas.microsoft.com/office/drawing/2014/main" id="{0CE75D11-085D-0D48-A18C-778E6F0C6C7D}"/>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45" name="Picture 44" descr="Chart, scatter chart&#10;&#10;Description automatically generated">
              <a:extLst>
                <a:ext uri="{FF2B5EF4-FFF2-40B4-BE49-F238E27FC236}">
                  <a16:creationId xmlns:a16="http://schemas.microsoft.com/office/drawing/2014/main" id="{08A07597-3B2B-CE42-BAEB-FC12B44D2D1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47" name="Picture 46" descr="Chart, scatter chart&#10;&#10;Description automatically generated">
              <a:extLst>
                <a:ext uri="{FF2B5EF4-FFF2-40B4-BE49-F238E27FC236}">
                  <a16:creationId xmlns:a16="http://schemas.microsoft.com/office/drawing/2014/main" id="{E3D6D7C1-93A0-C44A-BDD8-C6A3E716AFC4}"/>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71" name="Picture 70" descr="Chart, scatter chart&#10;&#10;Description automatically generated">
            <a:extLst>
              <a:ext uri="{FF2B5EF4-FFF2-40B4-BE49-F238E27FC236}">
                <a16:creationId xmlns:a16="http://schemas.microsoft.com/office/drawing/2014/main" id="{64A1EC44-FB88-2A4E-AC23-85729927DCE4}"/>
              </a:ext>
            </a:extLst>
          </p:cNvPr>
          <p:cNvPicPr>
            <a:picLocks noChangeAspect="1"/>
          </p:cNvPicPr>
          <p:nvPr/>
        </p:nvPicPr>
        <p:blipFill rotWithShape="1">
          <a:blip r:embed="rId3"/>
          <a:srcRect l="15433" t="14339" r="57721" b="80882"/>
          <a:stretch/>
        </p:blipFill>
        <p:spPr>
          <a:xfrm>
            <a:off x="2439862" y="6041842"/>
            <a:ext cx="857907" cy="152697"/>
          </a:xfrm>
          <a:prstGeom prst="rect">
            <a:avLst/>
          </a:prstGeom>
        </p:spPr>
      </p:pic>
      <p:sp>
        <p:nvSpPr>
          <p:cNvPr id="72" name="Rectangle 71">
            <a:extLst>
              <a:ext uri="{FF2B5EF4-FFF2-40B4-BE49-F238E27FC236}">
                <a16:creationId xmlns:a16="http://schemas.microsoft.com/office/drawing/2014/main" id="{9684F9CE-7BA8-8745-8073-61111400D1D3}"/>
              </a:ext>
            </a:extLst>
          </p:cNvPr>
          <p:cNvSpPr/>
          <p:nvPr/>
        </p:nvSpPr>
        <p:spPr>
          <a:xfrm flipV="1">
            <a:off x="907830" y="407225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Chart, scatter chart&#10;&#10;Description automatically generated">
            <a:extLst>
              <a:ext uri="{FF2B5EF4-FFF2-40B4-BE49-F238E27FC236}">
                <a16:creationId xmlns:a16="http://schemas.microsoft.com/office/drawing/2014/main" id="{4C292EAF-C9CA-4F43-A9B6-B40921BAE718}"/>
              </a:ext>
            </a:extLst>
          </p:cNvPr>
          <p:cNvPicPr>
            <a:picLocks noChangeAspect="1"/>
          </p:cNvPicPr>
          <p:nvPr/>
        </p:nvPicPr>
        <p:blipFill rotWithShape="1">
          <a:blip r:embed="rId4"/>
          <a:srcRect l="14886" t="14817" r="58202" b="80840"/>
          <a:stretch/>
        </p:blipFill>
        <p:spPr>
          <a:xfrm>
            <a:off x="5628552" y="6047659"/>
            <a:ext cx="860017" cy="138784"/>
          </a:xfrm>
          <a:prstGeom prst="rect">
            <a:avLst/>
          </a:prstGeom>
        </p:spPr>
      </p:pic>
      <p:sp>
        <p:nvSpPr>
          <p:cNvPr id="74" name="Rectangle 73">
            <a:extLst>
              <a:ext uri="{FF2B5EF4-FFF2-40B4-BE49-F238E27FC236}">
                <a16:creationId xmlns:a16="http://schemas.microsoft.com/office/drawing/2014/main" id="{71799732-C29E-0A42-80BD-D55C0CBF674B}"/>
              </a:ext>
            </a:extLst>
          </p:cNvPr>
          <p:cNvSpPr/>
          <p:nvPr/>
        </p:nvSpPr>
        <p:spPr>
          <a:xfrm flipV="1">
            <a:off x="4115281" y="4016445"/>
            <a:ext cx="1292584" cy="268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53B2D23-6FB7-8B40-A107-397917370750}"/>
              </a:ext>
            </a:extLst>
          </p:cNvPr>
          <p:cNvSpPr/>
          <p:nvPr/>
        </p:nvSpPr>
        <p:spPr>
          <a:xfrm flipV="1">
            <a:off x="80486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8AE8F7-EA9B-0847-87E6-F53ECF466B1E}"/>
              </a:ext>
            </a:extLst>
          </p:cNvPr>
          <p:cNvSpPr/>
          <p:nvPr/>
        </p:nvSpPr>
        <p:spPr>
          <a:xfrm flipV="1">
            <a:off x="4028495" y="6450305"/>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622D75A0-7948-F243-975C-69E1B4FA95A4}"/>
              </a:ext>
            </a:extLst>
          </p:cNvPr>
          <p:cNvSpPr/>
          <p:nvPr/>
        </p:nvSpPr>
        <p:spPr>
          <a:xfrm flipV="1">
            <a:off x="809145" y="352656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B10D6D57-3BC2-B54C-B88C-5A2F32A7CF6F}"/>
              </a:ext>
            </a:extLst>
          </p:cNvPr>
          <p:cNvSpPr/>
          <p:nvPr/>
        </p:nvSpPr>
        <p:spPr>
          <a:xfrm flipV="1">
            <a:off x="3970336" y="355077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BC8788-F57D-264A-A380-144D5EF9E733}"/>
              </a:ext>
            </a:extLst>
          </p:cNvPr>
          <p:cNvSpPr/>
          <p:nvPr/>
        </p:nvSpPr>
        <p:spPr>
          <a:xfrm flipV="1">
            <a:off x="720356" y="222483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A5B40E-5D43-A846-B843-456DBD321086}"/>
              </a:ext>
            </a:extLst>
          </p:cNvPr>
          <p:cNvSpPr/>
          <p:nvPr/>
        </p:nvSpPr>
        <p:spPr>
          <a:xfrm flipV="1">
            <a:off x="724710" y="1419612"/>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037B0287-36B5-3549-BBEA-1634C4E68C1A}"/>
              </a:ext>
            </a:extLst>
          </p:cNvPr>
          <p:cNvSpPr/>
          <p:nvPr/>
        </p:nvSpPr>
        <p:spPr>
          <a:xfrm flipV="1">
            <a:off x="720356" y="3034927"/>
            <a:ext cx="64005"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7D0D393-E200-F246-90B6-AFDDC6461F85}"/>
              </a:ext>
            </a:extLst>
          </p:cNvPr>
          <p:cNvSpPr/>
          <p:nvPr/>
        </p:nvSpPr>
        <p:spPr>
          <a:xfrm flipV="1">
            <a:off x="3904823" y="1382681"/>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EF1FA0A1-6131-9944-B6E0-2258D369E1AC}"/>
              </a:ext>
            </a:extLst>
          </p:cNvPr>
          <p:cNvSpPr/>
          <p:nvPr/>
        </p:nvSpPr>
        <p:spPr>
          <a:xfrm flipV="1">
            <a:off x="3904822" y="1961590"/>
            <a:ext cx="111509"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29ABC68-9035-EC43-B292-CA94430356BA}"/>
              </a:ext>
            </a:extLst>
          </p:cNvPr>
          <p:cNvSpPr/>
          <p:nvPr/>
        </p:nvSpPr>
        <p:spPr>
          <a:xfrm flipV="1">
            <a:off x="3834195" y="255256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0E221C-105E-7440-BC56-538ABBFBC9EF}"/>
              </a:ext>
            </a:extLst>
          </p:cNvPr>
          <p:cNvSpPr/>
          <p:nvPr/>
        </p:nvSpPr>
        <p:spPr>
          <a:xfrm flipV="1">
            <a:off x="3822032" y="3113078"/>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6D3EE57-F783-2249-B3F0-6AA28A3DE7F4}"/>
              </a:ext>
            </a:extLst>
          </p:cNvPr>
          <p:cNvSpPr/>
          <p:nvPr/>
        </p:nvSpPr>
        <p:spPr>
          <a:xfrm flipV="1">
            <a:off x="4036894" y="350778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532F99A3-9D0F-E54C-A5A5-6EE06B920017}"/>
              </a:ext>
            </a:extLst>
          </p:cNvPr>
          <p:cNvSpPr/>
          <p:nvPr/>
        </p:nvSpPr>
        <p:spPr>
          <a:xfrm flipV="1">
            <a:off x="686301" y="6481192"/>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5CA0BF7-02A9-1844-8882-2D87BCB191A7}"/>
              </a:ext>
            </a:extLst>
          </p:cNvPr>
          <p:cNvSpPr/>
          <p:nvPr/>
        </p:nvSpPr>
        <p:spPr>
          <a:xfrm flipV="1">
            <a:off x="590061" y="608899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0D90F6B-5796-C943-A985-3EEA02047BD5}"/>
              </a:ext>
            </a:extLst>
          </p:cNvPr>
          <p:cNvSpPr/>
          <p:nvPr/>
        </p:nvSpPr>
        <p:spPr>
          <a:xfrm flipV="1">
            <a:off x="3817857" y="427007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1032CBF7-7BCC-B645-B9F7-45AB6B7CCC93}"/>
              </a:ext>
            </a:extLst>
          </p:cNvPr>
          <p:cNvSpPr/>
          <p:nvPr/>
        </p:nvSpPr>
        <p:spPr>
          <a:xfrm flipV="1">
            <a:off x="590061" y="5480669"/>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8D355D3-36A2-ED49-8E6A-47482FAB3C6F}"/>
              </a:ext>
            </a:extLst>
          </p:cNvPr>
          <p:cNvSpPr/>
          <p:nvPr/>
        </p:nvSpPr>
        <p:spPr>
          <a:xfrm flipV="1">
            <a:off x="591096" y="491131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55A8991E-0642-6E45-9B3F-5AF78F35D115}"/>
              </a:ext>
            </a:extLst>
          </p:cNvPr>
          <p:cNvSpPr/>
          <p:nvPr/>
        </p:nvSpPr>
        <p:spPr>
          <a:xfrm flipV="1">
            <a:off x="597223" y="4302630"/>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B0D21759-43CE-A143-8A25-79F0601734D7}"/>
              </a:ext>
            </a:extLst>
          </p:cNvPr>
          <p:cNvSpPr/>
          <p:nvPr/>
        </p:nvSpPr>
        <p:spPr>
          <a:xfrm flipV="1">
            <a:off x="3830128" y="4893223"/>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4B70E3-6F4F-2049-AA5E-C7E12481E0C0}"/>
              </a:ext>
            </a:extLst>
          </p:cNvPr>
          <p:cNvSpPr/>
          <p:nvPr/>
        </p:nvSpPr>
        <p:spPr>
          <a:xfrm flipV="1">
            <a:off x="3825760" y="5476464"/>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14D3F8D-2368-AA40-82FA-61719117F4B7}"/>
              </a:ext>
            </a:extLst>
          </p:cNvPr>
          <p:cNvSpPr/>
          <p:nvPr/>
        </p:nvSpPr>
        <p:spPr>
          <a:xfrm flipV="1">
            <a:off x="3817857" y="6097701"/>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4686A86-E2AE-1446-A5AE-E23A16D2ECF1}"/>
              </a:ext>
            </a:extLst>
          </p:cNvPr>
          <p:cNvSpPr/>
          <p:nvPr/>
        </p:nvSpPr>
        <p:spPr>
          <a:xfrm flipV="1">
            <a:off x="4189294" y="6614807"/>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22D208EE-B3DC-2645-B411-FB9136AB383C}"/>
              </a:ext>
            </a:extLst>
          </p:cNvPr>
          <p:cNvSpPr/>
          <p:nvPr/>
        </p:nvSpPr>
        <p:spPr>
          <a:xfrm flipV="1">
            <a:off x="3906264" y="6472226"/>
            <a:ext cx="194300" cy="13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diagram, line, plot&#10;&#10;Description automatically generated">
            <a:extLst>
              <a:ext uri="{FF2B5EF4-FFF2-40B4-BE49-F238E27FC236}">
                <a16:creationId xmlns:a16="http://schemas.microsoft.com/office/drawing/2014/main" id="{3AC2BFB7-B8C9-D493-5B54-FAEAEDA84FFF}"/>
              </a:ext>
            </a:extLst>
          </p:cNvPr>
          <p:cNvPicPr>
            <a:picLocks noChangeAspect="1"/>
          </p:cNvPicPr>
          <p:nvPr/>
        </p:nvPicPr>
        <p:blipFill rotWithShape="1">
          <a:blip r:embed="rId10"/>
          <a:srcRect l="57737" t="14035" r="25431" b="81757"/>
          <a:stretch/>
        </p:blipFill>
        <p:spPr>
          <a:xfrm>
            <a:off x="5953894" y="6212149"/>
            <a:ext cx="537883" cy="134457"/>
          </a:xfrm>
          <a:prstGeom prst="rect">
            <a:avLst/>
          </a:prstGeom>
        </p:spPr>
      </p:pic>
      <p:pic>
        <p:nvPicPr>
          <p:cNvPr id="19" name="Picture 18" descr="A picture containing text, diagram, screenshot, line&#10;&#10;Description automatically generated">
            <a:extLst>
              <a:ext uri="{FF2B5EF4-FFF2-40B4-BE49-F238E27FC236}">
                <a16:creationId xmlns:a16="http://schemas.microsoft.com/office/drawing/2014/main" id="{8241D387-2959-C222-4DCC-9A46AA1A1ED5}"/>
              </a:ext>
            </a:extLst>
          </p:cNvPr>
          <p:cNvPicPr>
            <a:picLocks noChangeAspect="1"/>
          </p:cNvPicPr>
          <p:nvPr/>
        </p:nvPicPr>
        <p:blipFill rotWithShape="1">
          <a:blip r:embed="rId11"/>
          <a:srcRect l="56900" t="13903" r="27627" b="82039"/>
          <a:stretch/>
        </p:blipFill>
        <p:spPr>
          <a:xfrm>
            <a:off x="5975483" y="3270970"/>
            <a:ext cx="494472" cy="129660"/>
          </a:xfrm>
          <a:prstGeom prst="rect">
            <a:avLst/>
          </a:prstGeom>
        </p:spPr>
      </p:pic>
      <p:pic>
        <p:nvPicPr>
          <p:cNvPr id="28" name="Picture 27" descr="A picture containing text, screenshot, line, diagram&#10;&#10;Description automatically generated">
            <a:extLst>
              <a:ext uri="{FF2B5EF4-FFF2-40B4-BE49-F238E27FC236}">
                <a16:creationId xmlns:a16="http://schemas.microsoft.com/office/drawing/2014/main" id="{E601A22D-F099-24C5-6CBE-0CB26C62FE13}"/>
              </a:ext>
            </a:extLst>
          </p:cNvPr>
          <p:cNvPicPr>
            <a:picLocks noChangeAspect="1"/>
          </p:cNvPicPr>
          <p:nvPr/>
        </p:nvPicPr>
        <p:blipFill rotWithShape="1">
          <a:blip r:embed="rId12"/>
          <a:srcRect l="58188" t="14072" r="24853" b="82044"/>
          <a:stretch/>
        </p:blipFill>
        <p:spPr>
          <a:xfrm>
            <a:off x="2761019" y="6230160"/>
            <a:ext cx="541951" cy="124126"/>
          </a:xfrm>
          <a:prstGeom prst="rect">
            <a:avLst/>
          </a:prstGeom>
        </p:spPr>
      </p:pic>
      <p:pic>
        <p:nvPicPr>
          <p:cNvPr id="3" name="Picture 2">
            <a:extLst>
              <a:ext uri="{FF2B5EF4-FFF2-40B4-BE49-F238E27FC236}">
                <a16:creationId xmlns:a16="http://schemas.microsoft.com/office/drawing/2014/main" id="{3773BA2E-E4A5-6743-B306-A8CD6E6496DA}"/>
              </a:ext>
            </a:extLst>
          </p:cNvPr>
          <p:cNvPicPr>
            <a:picLocks noChangeAspect="1"/>
          </p:cNvPicPr>
          <p:nvPr/>
        </p:nvPicPr>
        <p:blipFill>
          <a:blip r:embed="rId13"/>
          <a:stretch>
            <a:fillRect/>
          </a:stretch>
        </p:blipFill>
        <p:spPr>
          <a:xfrm>
            <a:off x="426870" y="700844"/>
            <a:ext cx="3198627" cy="3198627"/>
          </a:xfrm>
          <a:prstGeom prst="rect">
            <a:avLst/>
          </a:prstGeom>
        </p:spPr>
      </p:pic>
      <p:sp>
        <p:nvSpPr>
          <p:cNvPr id="23" name="TextBox 22">
            <a:extLst>
              <a:ext uri="{FF2B5EF4-FFF2-40B4-BE49-F238E27FC236}">
                <a16:creationId xmlns:a16="http://schemas.microsoft.com/office/drawing/2014/main" id="{93604532-5079-E140-B95B-7395223E6ED2}"/>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17" name="Rectangle 16">
            <a:extLst>
              <a:ext uri="{FF2B5EF4-FFF2-40B4-BE49-F238E27FC236}">
                <a16:creationId xmlns:a16="http://schemas.microsoft.com/office/drawing/2014/main" id="{5C540B90-AC5D-71E9-8F95-34B6813B40D6}"/>
              </a:ext>
            </a:extLst>
          </p:cNvPr>
          <p:cNvSpPr/>
          <p:nvPr/>
        </p:nvSpPr>
        <p:spPr>
          <a:xfrm>
            <a:off x="934278" y="904637"/>
            <a:ext cx="1920955" cy="40162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8" name="Picture 67" descr="Chart&#10;&#10;Description automatically generated">
            <a:extLst>
              <a:ext uri="{FF2B5EF4-FFF2-40B4-BE49-F238E27FC236}">
                <a16:creationId xmlns:a16="http://schemas.microsoft.com/office/drawing/2014/main" id="{A3D376FC-C6BD-8C40-9CFB-41A792BEAC82}"/>
              </a:ext>
            </a:extLst>
          </p:cNvPr>
          <p:cNvPicPr>
            <a:picLocks noChangeAspect="1"/>
          </p:cNvPicPr>
          <p:nvPr/>
        </p:nvPicPr>
        <p:blipFill rotWithShape="1">
          <a:blip r:embed="rId14"/>
          <a:srcRect l="15288" t="14246" r="45190" b="80856"/>
          <a:stretch/>
        </p:blipFill>
        <p:spPr>
          <a:xfrm>
            <a:off x="2039977" y="3068122"/>
            <a:ext cx="1262993" cy="156531"/>
          </a:xfrm>
          <a:prstGeom prst="rect">
            <a:avLst/>
          </a:prstGeom>
        </p:spPr>
      </p:pic>
      <p:pic>
        <p:nvPicPr>
          <p:cNvPr id="21" name="Picture 20" descr="A picture containing text, diagram, line, plot&#10;&#10;Description automatically generated">
            <a:extLst>
              <a:ext uri="{FF2B5EF4-FFF2-40B4-BE49-F238E27FC236}">
                <a16:creationId xmlns:a16="http://schemas.microsoft.com/office/drawing/2014/main" id="{4509308B-66D8-7CAD-84DD-6F87181AED82}"/>
              </a:ext>
            </a:extLst>
          </p:cNvPr>
          <p:cNvPicPr>
            <a:picLocks noChangeAspect="1"/>
          </p:cNvPicPr>
          <p:nvPr/>
        </p:nvPicPr>
        <p:blipFill rotWithShape="1">
          <a:blip r:embed="rId15"/>
          <a:srcRect l="57300" t="13195" r="24853" b="81906"/>
          <a:stretch/>
        </p:blipFill>
        <p:spPr>
          <a:xfrm>
            <a:off x="2721295" y="3225074"/>
            <a:ext cx="570339" cy="156531"/>
          </a:xfrm>
          <a:prstGeom prst="rect">
            <a:avLst/>
          </a:prstGeom>
        </p:spPr>
      </p:pic>
      <p:sp>
        <p:nvSpPr>
          <p:cNvPr id="25" name="TextBox 24">
            <a:extLst>
              <a:ext uri="{FF2B5EF4-FFF2-40B4-BE49-F238E27FC236}">
                <a16:creationId xmlns:a16="http://schemas.microsoft.com/office/drawing/2014/main" id="{61544C90-C7B7-A146-9CDC-6831457CFD56}"/>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343199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hotel room with a bed and chair&#10;&#10;Description automatically generated with low confidence">
            <a:extLst>
              <a:ext uri="{FF2B5EF4-FFF2-40B4-BE49-F238E27FC236}">
                <a16:creationId xmlns:a16="http://schemas.microsoft.com/office/drawing/2014/main" id="{0AEE8172-7EF5-AA70-ACA6-0C8DB6C2C446}"/>
              </a:ext>
            </a:extLst>
          </p:cNvPr>
          <p:cNvPicPr>
            <a:picLocks noChangeAspect="1"/>
          </p:cNvPicPr>
          <p:nvPr/>
        </p:nvPicPr>
        <p:blipFill>
          <a:blip r:embed="rId3"/>
          <a:stretch>
            <a:fillRect/>
          </a:stretch>
        </p:blipFill>
        <p:spPr>
          <a:xfrm>
            <a:off x="1184579" y="333818"/>
            <a:ext cx="4804741" cy="3488374"/>
          </a:xfrm>
          <a:prstGeom prst="rect">
            <a:avLst/>
          </a:prstGeom>
        </p:spPr>
      </p:pic>
      <p:pic>
        <p:nvPicPr>
          <p:cNvPr id="7" name="Picture 6" descr="A screenshot of a room&#10;&#10;Description automatically generated with low confidence">
            <a:extLst>
              <a:ext uri="{FF2B5EF4-FFF2-40B4-BE49-F238E27FC236}">
                <a16:creationId xmlns:a16="http://schemas.microsoft.com/office/drawing/2014/main" id="{43524E54-4D2B-51BE-3B50-17BA0E4773E4}"/>
              </a:ext>
            </a:extLst>
          </p:cNvPr>
          <p:cNvPicPr>
            <a:picLocks noChangeAspect="1"/>
          </p:cNvPicPr>
          <p:nvPr/>
        </p:nvPicPr>
        <p:blipFill>
          <a:blip r:embed="rId4"/>
          <a:stretch>
            <a:fillRect/>
          </a:stretch>
        </p:blipFill>
        <p:spPr>
          <a:xfrm>
            <a:off x="1184579" y="3996354"/>
            <a:ext cx="4804741" cy="3483437"/>
          </a:xfrm>
          <a:prstGeom prst="rect">
            <a:avLst/>
          </a:prstGeom>
        </p:spPr>
      </p:pic>
      <p:sp>
        <p:nvSpPr>
          <p:cNvPr id="14" name="Rectangle 13">
            <a:extLst>
              <a:ext uri="{FF2B5EF4-FFF2-40B4-BE49-F238E27FC236}">
                <a16:creationId xmlns:a16="http://schemas.microsoft.com/office/drawing/2014/main" id="{B9AA4E00-0DBF-D757-64FC-3DB4628374F2}"/>
              </a:ext>
            </a:extLst>
          </p:cNvPr>
          <p:cNvSpPr/>
          <p:nvPr/>
        </p:nvSpPr>
        <p:spPr>
          <a:xfrm>
            <a:off x="3791527" y="5305124"/>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1BC97EA-9112-C495-E10B-725822BDFC20}"/>
              </a:ext>
            </a:extLst>
          </p:cNvPr>
          <p:cNvCxnSpPr>
            <a:cxnSpLocks/>
          </p:cNvCxnSpPr>
          <p:nvPr/>
        </p:nvCxnSpPr>
        <p:spPr>
          <a:xfrm flipV="1">
            <a:off x="3788352" y="4752108"/>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93F8EF3-77B8-39DE-47A8-BEA6114A1962}"/>
              </a:ext>
            </a:extLst>
          </p:cNvPr>
          <p:cNvCxnSpPr>
            <a:cxnSpLocks/>
          </p:cNvCxnSpPr>
          <p:nvPr/>
        </p:nvCxnSpPr>
        <p:spPr>
          <a:xfrm>
            <a:off x="3788351" y="5410212"/>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EBCC588-1D08-095E-DF15-EACE0448137E}"/>
              </a:ext>
            </a:extLst>
          </p:cNvPr>
          <p:cNvCxnSpPr>
            <a:cxnSpLocks/>
          </p:cNvCxnSpPr>
          <p:nvPr/>
        </p:nvCxnSpPr>
        <p:spPr>
          <a:xfrm>
            <a:off x="4503349" y="4752108"/>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2C4EA049-6915-9081-CFF5-C45F5FA3FC9E}"/>
              </a:ext>
            </a:extLst>
          </p:cNvPr>
          <p:cNvSpPr/>
          <p:nvPr/>
        </p:nvSpPr>
        <p:spPr>
          <a:xfrm>
            <a:off x="4499250" y="4749969"/>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A023B519-6C17-08CD-B3C9-0089317FAD5D}"/>
              </a:ext>
            </a:extLst>
          </p:cNvPr>
          <p:cNvGrpSpPr/>
          <p:nvPr/>
        </p:nvGrpSpPr>
        <p:grpSpPr>
          <a:xfrm>
            <a:off x="4504474" y="4770092"/>
            <a:ext cx="1349271" cy="1188860"/>
            <a:chOff x="8593092" y="2859987"/>
            <a:chExt cx="3079877" cy="3081789"/>
          </a:xfrm>
        </p:grpSpPr>
        <p:pic>
          <p:nvPicPr>
            <p:cNvPr id="61" name="Picture 60" descr="A picture containing text&#10;&#10;Description automatically generated">
              <a:extLst>
                <a:ext uri="{FF2B5EF4-FFF2-40B4-BE49-F238E27FC236}">
                  <a16:creationId xmlns:a16="http://schemas.microsoft.com/office/drawing/2014/main" id="{334D435C-B0FB-BA65-E171-EFEC02B3FC82}"/>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62" name="Right Triangle 61">
              <a:extLst>
                <a:ext uri="{FF2B5EF4-FFF2-40B4-BE49-F238E27FC236}">
                  <a16:creationId xmlns:a16="http://schemas.microsoft.com/office/drawing/2014/main" id="{08B2BD0B-0556-B6BB-962F-FB122F2755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4452730-10D0-CA00-4DF7-93B93332587C}"/>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65" name="TextBox 64">
              <a:extLst>
                <a:ext uri="{FF2B5EF4-FFF2-40B4-BE49-F238E27FC236}">
                  <a16:creationId xmlns:a16="http://schemas.microsoft.com/office/drawing/2014/main" id="{5FD5D439-F719-FE00-AB32-82B00501A959}"/>
                </a:ext>
              </a:extLst>
            </p:cNvPr>
            <p:cNvSpPr txBox="1"/>
            <p:nvPr/>
          </p:nvSpPr>
          <p:spPr>
            <a:xfrm>
              <a:off x="9891638" y="2866320"/>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66" name="Oval 65">
              <a:extLst>
                <a:ext uri="{FF2B5EF4-FFF2-40B4-BE49-F238E27FC236}">
                  <a16:creationId xmlns:a16="http://schemas.microsoft.com/office/drawing/2014/main" id="{EEDE59FD-F0AA-0045-23B4-9E2E913FE0CC}"/>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16C35D7-7F0E-8030-6954-D33DFC2B80B2}"/>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5AA3FFB-2FFA-63E2-089B-FEEEE1E3956C}"/>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DA4AB3C-FE6E-6159-2115-D77AA1E1BF08}"/>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228E2D0-7088-F305-264B-B96E24F96F18}"/>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BDB6085-A3B8-63D4-1F31-E196EBB233A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D4A13ACE-9881-8717-7C72-4A4A95A75B9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3" name="Oval 72">
              <a:extLst>
                <a:ext uri="{FF2B5EF4-FFF2-40B4-BE49-F238E27FC236}">
                  <a16:creationId xmlns:a16="http://schemas.microsoft.com/office/drawing/2014/main" id="{95BAA7B3-5CD7-9337-F361-554871D6F7A7}"/>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51685AF-FCF1-0C60-9CB1-D1D79E85B04B}"/>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0" name="Straight Connector 79">
            <a:extLst>
              <a:ext uri="{FF2B5EF4-FFF2-40B4-BE49-F238E27FC236}">
                <a16:creationId xmlns:a16="http://schemas.microsoft.com/office/drawing/2014/main" id="{552EA6FE-4D79-F192-6A92-90E13C7E8330}"/>
              </a:ext>
            </a:extLst>
          </p:cNvPr>
          <p:cNvCxnSpPr>
            <a:stCxn id="66" idx="0"/>
            <a:endCxn id="71" idx="4"/>
          </p:cNvCxnSpPr>
          <p:nvPr/>
        </p:nvCxnSpPr>
        <p:spPr>
          <a:xfrm>
            <a:off x="4740884" y="4943464"/>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F58F030-88FF-19E1-DA30-A03CC721B150}"/>
              </a:ext>
            </a:extLst>
          </p:cNvPr>
          <p:cNvCxnSpPr/>
          <p:nvPr/>
        </p:nvCxnSpPr>
        <p:spPr>
          <a:xfrm>
            <a:off x="4741537" y="5372767"/>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393A4781-9644-5DAD-3E61-CD0DBF464156}"/>
              </a:ext>
            </a:extLst>
          </p:cNvPr>
          <p:cNvCxnSpPr/>
          <p:nvPr/>
        </p:nvCxnSpPr>
        <p:spPr>
          <a:xfrm>
            <a:off x="5638028" y="4955544"/>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5935B26-75FE-BEF1-FB1E-E38911802927}"/>
              </a:ext>
            </a:extLst>
          </p:cNvPr>
          <p:cNvCxnSpPr/>
          <p:nvPr/>
        </p:nvCxnSpPr>
        <p:spPr>
          <a:xfrm>
            <a:off x="5632800" y="535686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33A2629F-9CE9-3240-C784-1C3A034BC930}"/>
              </a:ext>
            </a:extLst>
          </p:cNvPr>
          <p:cNvCxnSpPr>
            <a:cxnSpLocks/>
            <a:stCxn id="71" idx="2"/>
          </p:cNvCxnSpPr>
          <p:nvPr/>
        </p:nvCxnSpPr>
        <p:spPr>
          <a:xfrm>
            <a:off x="4728995" y="5353392"/>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B5578281-33BC-8585-33C2-3A556F66D88A}"/>
              </a:ext>
            </a:extLst>
          </p:cNvPr>
          <p:cNvCxnSpPr>
            <a:cxnSpLocks/>
          </p:cNvCxnSpPr>
          <p:nvPr/>
        </p:nvCxnSpPr>
        <p:spPr>
          <a:xfrm>
            <a:off x="4749102" y="5778094"/>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793B069-D968-70D6-732A-1BD782EB481D}"/>
              </a:ext>
            </a:extLst>
          </p:cNvPr>
          <p:cNvCxnSpPr>
            <a:cxnSpLocks/>
          </p:cNvCxnSpPr>
          <p:nvPr/>
        </p:nvCxnSpPr>
        <p:spPr>
          <a:xfrm>
            <a:off x="5207926" y="5777707"/>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BB22DD0-7E37-F3FB-F462-1E13BB937441}"/>
              </a:ext>
            </a:extLst>
          </p:cNvPr>
          <p:cNvCxnSpPr>
            <a:cxnSpLocks/>
          </p:cNvCxnSpPr>
          <p:nvPr/>
        </p:nvCxnSpPr>
        <p:spPr>
          <a:xfrm>
            <a:off x="5186338" y="5353391"/>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41D3998B-F664-903E-78F0-05C387A7175E}"/>
              </a:ext>
            </a:extLst>
          </p:cNvPr>
          <p:cNvCxnSpPr>
            <a:cxnSpLocks/>
            <a:stCxn id="67" idx="2"/>
          </p:cNvCxnSpPr>
          <p:nvPr/>
        </p:nvCxnSpPr>
        <p:spPr>
          <a:xfrm flipV="1">
            <a:off x="5167084" y="4954313"/>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EA50ED04-A2C8-07AB-CC4E-747A01F68336}"/>
              </a:ext>
            </a:extLst>
          </p:cNvPr>
          <p:cNvCxnSpPr>
            <a:cxnSpLocks/>
            <a:endCxn id="68" idx="3"/>
          </p:cNvCxnSpPr>
          <p:nvPr/>
        </p:nvCxnSpPr>
        <p:spPr>
          <a:xfrm flipV="1">
            <a:off x="5187986" y="4960866"/>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21" name="TextBox 120">
            <a:extLst>
              <a:ext uri="{FF2B5EF4-FFF2-40B4-BE49-F238E27FC236}">
                <a16:creationId xmlns:a16="http://schemas.microsoft.com/office/drawing/2014/main" id="{360FB801-626E-CEB2-EE98-9E6E10FEDA96}"/>
              </a:ext>
            </a:extLst>
          </p:cNvPr>
          <p:cNvSpPr txBox="1"/>
          <p:nvPr/>
        </p:nvSpPr>
        <p:spPr>
          <a:xfrm>
            <a:off x="4749201" y="5334250"/>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122" name="Straight Connector 121">
            <a:extLst>
              <a:ext uri="{FF2B5EF4-FFF2-40B4-BE49-F238E27FC236}">
                <a16:creationId xmlns:a16="http://schemas.microsoft.com/office/drawing/2014/main" id="{12F5E2E1-F803-A457-CC7A-3B63BCED318A}"/>
              </a:ext>
            </a:extLst>
          </p:cNvPr>
          <p:cNvCxnSpPr>
            <a:cxnSpLocks/>
            <a:endCxn id="73" idx="2"/>
          </p:cNvCxnSpPr>
          <p:nvPr/>
        </p:nvCxnSpPr>
        <p:spPr>
          <a:xfrm>
            <a:off x="5401114" y="5583771"/>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9947DDC0-90EB-A7AB-5EAA-73A1B92CAD06}"/>
              </a:ext>
            </a:extLst>
          </p:cNvPr>
          <p:cNvCxnSpPr>
            <a:cxnSpLocks/>
          </p:cNvCxnSpPr>
          <p:nvPr/>
        </p:nvCxnSpPr>
        <p:spPr>
          <a:xfrm flipV="1">
            <a:off x="4747712" y="5588851"/>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F7259EE7-A9D4-7478-1459-81FCCAE1B078}"/>
              </a:ext>
            </a:extLst>
          </p:cNvPr>
          <p:cNvCxnSpPr>
            <a:cxnSpLocks/>
          </p:cNvCxnSpPr>
          <p:nvPr/>
        </p:nvCxnSpPr>
        <p:spPr>
          <a:xfrm>
            <a:off x="5189844" y="5582946"/>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9495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34801"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74535"/>
              <a:ext cx="7209268" cy="0"/>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6" y="5029200"/>
              <a:ext cx="0" cy="1777694"/>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381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9.82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9"/>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4.41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5671" y="3725376"/>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1.76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2.64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0"/>
            <a:ext cx="875533" cy="261610"/>
          </a:xfrm>
          <a:prstGeom prst="rect">
            <a:avLst/>
          </a:prstGeom>
          <a:noFill/>
        </p:spPr>
        <p:txBody>
          <a:bodyPr wrap="square" rtlCol="0">
            <a:spAutoFit/>
          </a:bodyPr>
          <a:lstStyle/>
          <a:p>
            <a:pPr algn="ctr"/>
            <a:r>
              <a:rPr lang="en-US" sz="1100" dirty="0">
                <a:latin typeface="Menlo" panose="020B0609030804020204" pitchFamily="49" charset="0"/>
                <a:ea typeface="Menlo" panose="020B0609030804020204" pitchFamily="49" charset="0"/>
                <a:cs typeface="Menlo" panose="020B0609030804020204" pitchFamily="49" charset="0"/>
              </a:rPr>
              <a:t>4.58 m</a:t>
            </a:r>
            <a:r>
              <a:rPr lang="en-US" sz="11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60" y="5825982"/>
            <a:ext cx="3130683" cy="713016"/>
          </a:xfrm>
          <a:prstGeom prst="rect">
            <a:avLst/>
          </a:prstGeom>
          <a:noFill/>
        </p:spPr>
        <p:txBody>
          <a:bodyPr wrap="square" rtlCol="0">
            <a:spAutoFit/>
          </a:bodyPr>
          <a:lstStyle/>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11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11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11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spTree>
    <p:extLst>
      <p:ext uri="{BB962C8B-B14F-4D97-AF65-F5344CB8AC3E}">
        <p14:creationId xmlns:p14="http://schemas.microsoft.com/office/powerpoint/2010/main" val="546861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258483" y="4059186"/>
            <a:ext cx="4804742" cy="3392195"/>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79245" y="502920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657600" y="3725377"/>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657600"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446258" y="3702160"/>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765048" y="2463128"/>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280415" y="4166971"/>
              <a:ext cx="875532" cy="332880"/>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2880359" y="5825982"/>
              <a:ext cx="3441428" cy="814067"/>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5" name="Group 54">
            <a:extLst>
              <a:ext uri="{FF2B5EF4-FFF2-40B4-BE49-F238E27FC236}">
                <a16:creationId xmlns:a16="http://schemas.microsoft.com/office/drawing/2014/main" id="{5735219C-815D-26BB-F73F-617649C00C38}"/>
              </a:ext>
            </a:extLst>
          </p:cNvPr>
          <p:cNvGrpSpPr/>
          <p:nvPr/>
        </p:nvGrpSpPr>
        <p:grpSpPr>
          <a:xfrm>
            <a:off x="293696" y="469947"/>
            <a:ext cx="4804741" cy="3483437"/>
            <a:chOff x="875531" y="960033"/>
            <a:chExt cx="4804741" cy="3483437"/>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875531" y="960033"/>
              <a:ext cx="4804741" cy="3483437"/>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482479" y="2268803"/>
              <a:ext cx="106218" cy="106218"/>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479304" y="1715787"/>
              <a:ext cx="708923" cy="55301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479303" y="2373891"/>
              <a:ext cx="708648" cy="55301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4194301" y="1715787"/>
              <a:ext cx="0" cy="121111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4190202" y="1713648"/>
              <a:ext cx="1354501" cy="1211120"/>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4195426" y="1727747"/>
              <a:ext cx="1349271" cy="1194884"/>
              <a:chOff x="8593092" y="2844371"/>
              <a:chExt cx="3079877" cy="3097405"/>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891422" y="2859987"/>
                <a:ext cx="875690"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891637" y="2844371"/>
                <a:ext cx="820813" cy="557149"/>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endParaRPr lang="en-US" sz="500" dirty="0">
                  <a:latin typeface="Menlo" panose="020B0609030804020204" pitchFamily="49" charset="0"/>
                  <a:ea typeface="Menlo" panose="020B0609030804020204" pitchFamily="49" charset="0"/>
                  <a:cs typeface="Menlo" panose="020B0609030804020204" pitchFamily="49" charset="0"/>
                </a:endParaRP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4431836" y="1907143"/>
              <a:ext cx="1830"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4432489" y="2336446"/>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5328980" y="1919223"/>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5323752" y="2320542"/>
              <a:ext cx="1823" cy="42200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4419947" y="2317071"/>
              <a:ext cx="445905"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4440054" y="2741773"/>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898878" y="2741386"/>
              <a:ext cx="446773" cy="1907"/>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877290" y="2317070"/>
              <a:ext cx="446773" cy="1907"/>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858036" y="1917992"/>
              <a:ext cx="463948" cy="203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878938" y="1924545"/>
              <a:ext cx="450472" cy="392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4440153" y="2297929"/>
              <a:ext cx="969041" cy="363689"/>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a:p>
              <a:pPr algn="ctr"/>
              <a:r>
                <a:rPr lang="en-US" sz="500" dirty="0">
                  <a:latin typeface="Menlo" panose="020B0609030804020204" pitchFamily="49" charset="0"/>
                  <a:ea typeface="Menlo" panose="020B0609030804020204" pitchFamily="49" charset="0"/>
                  <a:cs typeface="Menlo" panose="020B0609030804020204" pitchFamily="49" charset="0"/>
                </a:rPr>
                <a:t>   (x</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y</a:t>
              </a:r>
              <a:r>
                <a:rPr lang="en-US" sz="500" baseline="-25000" dirty="0">
                  <a:latin typeface="Menlo" panose="020B0609030804020204" pitchFamily="49" charset="0"/>
                  <a:ea typeface="Menlo" panose="020B0609030804020204" pitchFamily="49" charset="0"/>
                  <a:cs typeface="Menlo" panose="020B0609030804020204" pitchFamily="49" charset="0"/>
                </a:rPr>
                <a:t>res</a:t>
              </a:r>
              <a:r>
                <a:rPr lang="en-US" sz="500" dirty="0">
                  <a:latin typeface="Menlo" panose="020B0609030804020204" pitchFamily="49" charset="0"/>
                  <a:ea typeface="Menlo" panose="020B0609030804020204" pitchFamily="49" charset="0"/>
                  <a:cs typeface="Menlo" panose="020B0609030804020204" pitchFamily="49" charset="0"/>
                </a:rPr>
                <a:t>, depth)</a:t>
              </a:r>
            </a:p>
            <a:p>
              <a:pPr>
                <a:lnSpc>
                  <a:spcPct val="150000"/>
                </a:lnSpc>
              </a:pPr>
              <a:endParaRPr lang="en-US" sz="500" dirty="0">
                <a:latin typeface="Menlo" panose="020B0609030804020204" pitchFamily="49" charset="0"/>
                <a:ea typeface="Menlo" panose="020B0609030804020204" pitchFamily="49" charset="0"/>
                <a:cs typeface="Menlo" panose="020B0609030804020204" pitchFamily="49" charset="0"/>
              </a:endParaRP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5092066" y="2547450"/>
              <a:ext cx="227838" cy="19001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4438664" y="2552530"/>
              <a:ext cx="191251" cy="192090"/>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880796" y="2546625"/>
              <a:ext cx="2689" cy="19514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505949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1034539" y="3285816"/>
            <a:ext cx="3610879" cy="2787742"/>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1081281" y="469948"/>
            <a:ext cx="3564138" cy="2727116"/>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3015105" y="1494559"/>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3012750" y="1061613"/>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3012749" y="1576830"/>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3543132" y="1061613"/>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3540091" y="1059939"/>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3543966" y="1015683"/>
            <a:ext cx="1000884" cy="990747"/>
            <a:chOff x="8593092" y="2661289"/>
            <a:chExt cx="3079877" cy="3280487"/>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stCxn id="25" idx="0"/>
            <a:endCxn id="37" idx="4"/>
          </p:cNvCxnSpPr>
          <p:nvPr/>
        </p:nvCxnSpPr>
        <p:spPr>
          <a:xfrm>
            <a:off x="3719334" y="1211422"/>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3719818" y="1547515"/>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4384832" y="122087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4380954" y="153506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3710515" y="1532347"/>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3725430" y="1864838"/>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4065784" y="1864535"/>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4049770" y="1532346"/>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4035488" y="1219916"/>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4050993" y="1225046"/>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3848493" y="1521668"/>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4209090" y="1712706"/>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3724399" y="1716683"/>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4052371" y="1712060"/>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99AC07-D442-684B-4017-5F66B43DFF0E}"/>
              </a:ext>
            </a:extLst>
          </p:cNvPr>
          <p:cNvSpPr txBox="1"/>
          <p:nvPr/>
        </p:nvSpPr>
        <p:spPr>
          <a:xfrm>
            <a:off x="3370727" y="861357"/>
            <a:ext cx="1598964" cy="215444"/>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sp>
        <p:nvSpPr>
          <p:cNvPr id="4" name="TextBox 3">
            <a:extLst>
              <a:ext uri="{FF2B5EF4-FFF2-40B4-BE49-F238E27FC236}">
                <a16:creationId xmlns:a16="http://schemas.microsoft.com/office/drawing/2014/main" id="{FCAF493B-AFA6-1D61-B2C2-A92D68CFA58D}"/>
              </a:ext>
            </a:extLst>
          </p:cNvPr>
          <p:cNvSpPr txBox="1"/>
          <p:nvPr/>
        </p:nvSpPr>
        <p:spPr>
          <a:xfrm>
            <a:off x="974653" y="6120418"/>
            <a:ext cx="3730835" cy="2031325"/>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Pixelwise derivation of real-world object surface area.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a:t>
            </a:r>
          </a:p>
        </p:txBody>
      </p:sp>
      <p:sp>
        <p:nvSpPr>
          <p:cNvPr id="56" name="TextBox 55">
            <a:extLst>
              <a:ext uri="{FF2B5EF4-FFF2-40B4-BE49-F238E27FC236}">
                <a16:creationId xmlns:a16="http://schemas.microsoft.com/office/drawing/2014/main" id="{1C8B7E81-4A52-7541-2F21-F6B597CDDB7B}"/>
              </a:ext>
            </a:extLst>
          </p:cNvPr>
          <p:cNvSpPr txBox="1"/>
          <p:nvPr/>
        </p:nvSpPr>
        <p:spPr>
          <a:xfrm>
            <a:off x="722614" y="35453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718087" y="314838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3114855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F72F8D-F56B-922D-7B32-2677E78B3CE8}"/>
              </a:ext>
            </a:extLst>
          </p:cNvPr>
          <p:cNvSpPr>
            <a:spLocks noGrp="1"/>
          </p:cNvSpPr>
          <p:nvPr>
            <p:ph idx="1"/>
          </p:nvPr>
        </p:nvSpPr>
        <p:spPr/>
        <p:txBody>
          <a:bodyPr/>
          <a:lstStyle/>
          <a:p>
            <a:endParaRPr lang="en-US"/>
          </a:p>
        </p:txBody>
      </p:sp>
      <p:sp>
        <p:nvSpPr>
          <p:cNvPr id="39" name="Rectangle 38">
            <a:extLst>
              <a:ext uri="{FF2B5EF4-FFF2-40B4-BE49-F238E27FC236}">
                <a16:creationId xmlns:a16="http://schemas.microsoft.com/office/drawing/2014/main" id="{39616A07-807E-07D1-7472-E9894F626097}"/>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5054B7F-260F-6181-7A84-39AD2AAF212E}"/>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BAAC09B-DE85-FBB5-864D-3E7E121B1816}"/>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AEAF5A0-E9DD-102B-C253-6659FAB55D3E}"/>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0E5DEF22-DBB2-38D2-6B8D-81E184EC0883}"/>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BC185DE-B3E5-366B-A59E-6BA72930BA4B}"/>
              </a:ext>
            </a:extLst>
          </p:cNvPr>
          <p:cNvGrpSpPr/>
          <p:nvPr/>
        </p:nvGrpSpPr>
        <p:grpSpPr>
          <a:xfrm>
            <a:off x="1748358" y="1174138"/>
            <a:ext cx="1000884" cy="990747"/>
            <a:chOff x="8593092" y="2661289"/>
            <a:chExt cx="3079877" cy="3280487"/>
          </a:xfrm>
        </p:grpSpPr>
        <p:pic>
          <p:nvPicPr>
            <p:cNvPr id="45" name="Picture 44" descr="A picture containing text&#10;&#10;Description automatically generated">
              <a:extLst>
                <a:ext uri="{FF2B5EF4-FFF2-40B4-BE49-F238E27FC236}">
                  <a16:creationId xmlns:a16="http://schemas.microsoft.com/office/drawing/2014/main" id="{47759DAB-A48C-9CBC-9199-449F7B963DEA}"/>
                </a:ext>
              </a:extLst>
            </p:cNvPr>
            <p:cNvPicPr>
              <a:picLocks noChangeAspect="1"/>
            </p:cNvPicPr>
            <p:nvPr/>
          </p:nvPicPr>
          <p:blipFill rotWithShape="1">
            <a:blip r:embed="rId2"/>
            <a:srcRect l="2081" t="1838" r="1951"/>
            <a:stretch/>
          </p:blipFill>
          <p:spPr>
            <a:xfrm>
              <a:off x="8593092" y="2859987"/>
              <a:ext cx="3079877" cy="3081789"/>
            </a:xfrm>
            <a:prstGeom prst="rect">
              <a:avLst/>
            </a:prstGeom>
            <a:ln w="38100">
              <a:noFill/>
            </a:ln>
          </p:spPr>
        </p:pic>
        <p:sp>
          <p:nvSpPr>
            <p:cNvPr id="46" name="Right Triangle 45">
              <a:extLst>
                <a:ext uri="{FF2B5EF4-FFF2-40B4-BE49-F238E27FC236}">
                  <a16:creationId xmlns:a16="http://schemas.microsoft.com/office/drawing/2014/main" id="{B4CFCD42-82DA-210F-6F36-BD3A3D419FB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40A495E-0DC0-BE36-1C04-A9B0A8DB1F8E}"/>
                </a:ext>
              </a:extLst>
            </p:cNvPr>
            <p:cNvSpPr txBox="1"/>
            <p:nvPr/>
          </p:nvSpPr>
          <p:spPr>
            <a:xfrm>
              <a:off x="8767287" y="2661289"/>
              <a:ext cx="923399"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48" name="TextBox 47">
              <a:extLst>
                <a:ext uri="{FF2B5EF4-FFF2-40B4-BE49-F238E27FC236}">
                  <a16:creationId xmlns:a16="http://schemas.microsoft.com/office/drawing/2014/main" id="{1942339B-6840-535D-2E29-255900E5367D}"/>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49" name="Oval 48">
              <a:extLst>
                <a:ext uri="{FF2B5EF4-FFF2-40B4-BE49-F238E27FC236}">
                  <a16:creationId xmlns:a16="http://schemas.microsoft.com/office/drawing/2014/main" id="{832E4ADB-9F5C-3E8F-D78B-AB2B7066B99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61D6682-75B2-2B37-28A1-CAF45AD1B050}"/>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08CC1FC-F934-0666-74A1-E1336AC89826}"/>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FC13509-5686-060E-50F2-98F09C3161AE}"/>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52D8512-E410-D060-80A2-ADB130B74A83}"/>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63E55BA-26C1-0B48-644B-A1E2B1ACF33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BC71418-3326-E8A0-E57D-C4865795439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56" name="Oval 55">
              <a:extLst>
                <a:ext uri="{FF2B5EF4-FFF2-40B4-BE49-F238E27FC236}">
                  <a16:creationId xmlns:a16="http://schemas.microsoft.com/office/drawing/2014/main" id="{B15C4B04-27A0-1F06-2D85-3CFE19EEDED5}"/>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67E1F45-3EB9-6C2C-D5B1-CC2D3A1BA71D}"/>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A1731135-8F70-86DE-E364-F64501AF1F78}"/>
              </a:ext>
            </a:extLst>
          </p:cNvPr>
          <p:cNvCxnSpPr>
            <a:stCxn id="49" idx="0"/>
            <a:endCxn id="54"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2DDA06F-6ED5-5DD7-20BE-593222534C99}"/>
              </a:ext>
            </a:extLst>
          </p:cNvPr>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BC4C0A74-B40F-3E39-FF43-55FBDE402E5A}"/>
              </a:ext>
            </a:extLst>
          </p:cNvPr>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4DE80FA-3AAD-F415-22A7-0AD70F121328}"/>
              </a:ext>
            </a:extLst>
          </p:cNvPr>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D1F87A8-CC72-8689-C94A-1DD672FC98B3}"/>
              </a:ext>
            </a:extLst>
          </p:cNvPr>
          <p:cNvCxnSpPr>
            <a:cxnSpLocks/>
            <a:stCxn id="54"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E37025F-99A6-E3EA-28AD-F6067CDBBE1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302D8803-49CC-502E-8CE8-8E4D64FEB1A7}"/>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DA62CE1-5892-E485-4FD4-F34619EF50FD}"/>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C200A2AC-B931-4275-39CC-755B084A6CA4}"/>
              </a:ext>
            </a:extLst>
          </p:cNvPr>
          <p:cNvCxnSpPr>
            <a:cxnSpLocks/>
            <a:stCxn id="50"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10FFA818-8470-4159-BE6E-105A9F637482}"/>
              </a:ext>
            </a:extLst>
          </p:cNvPr>
          <p:cNvCxnSpPr>
            <a:cxnSpLocks/>
            <a:endCxn id="51"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954A9FDE-3F72-58DF-20D9-04ACCD5D4889}"/>
              </a:ext>
            </a:extLst>
          </p:cNvPr>
          <p:cNvSpPr txBox="1"/>
          <p:nvPr/>
        </p:nvSpPr>
        <p:spPr>
          <a:xfrm>
            <a:off x="2052885" y="1680123"/>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69" name="Straight Connector 68">
            <a:extLst>
              <a:ext uri="{FF2B5EF4-FFF2-40B4-BE49-F238E27FC236}">
                <a16:creationId xmlns:a16="http://schemas.microsoft.com/office/drawing/2014/main" id="{8E4D3686-0013-0F08-746B-AFA44B28E34F}"/>
              </a:ext>
            </a:extLst>
          </p:cNvPr>
          <p:cNvCxnSpPr>
            <a:cxnSpLocks/>
            <a:endCxn id="56"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B52EC8F-936F-46FC-9719-638F5A042842}"/>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8FACF8F-4B41-F3B6-63DF-4C6CFF182676}"/>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nvGrpSpPr>
          <p:cNvPr id="72" name="Group 71">
            <a:extLst>
              <a:ext uri="{FF2B5EF4-FFF2-40B4-BE49-F238E27FC236}">
                <a16:creationId xmlns:a16="http://schemas.microsoft.com/office/drawing/2014/main" id="{4F2C3EBF-3EEB-FDF3-DEF1-413E961616B3}"/>
              </a:ext>
            </a:extLst>
          </p:cNvPr>
          <p:cNvGrpSpPr/>
          <p:nvPr/>
        </p:nvGrpSpPr>
        <p:grpSpPr>
          <a:xfrm>
            <a:off x="4282747" y="866916"/>
            <a:ext cx="753592" cy="614444"/>
            <a:chOff x="4150226" y="154474"/>
            <a:chExt cx="753592" cy="614444"/>
          </a:xfrm>
        </p:grpSpPr>
        <p:pic>
          <p:nvPicPr>
            <p:cNvPr id="73" name="Picture 72" descr="Chart, bar chart&#10;&#10;Description automatically generated">
              <a:extLst>
                <a:ext uri="{FF2B5EF4-FFF2-40B4-BE49-F238E27FC236}">
                  <a16:creationId xmlns:a16="http://schemas.microsoft.com/office/drawing/2014/main" id="{C4C71FF4-C6B2-3FAA-7714-5CA0846DBC71}"/>
                </a:ext>
              </a:extLst>
            </p:cNvPr>
            <p:cNvPicPr>
              <a:picLocks noChangeAspect="1"/>
            </p:cNvPicPr>
            <p:nvPr/>
          </p:nvPicPr>
          <p:blipFill rotWithShape="1">
            <a:blip r:embed="rId3"/>
            <a:srcRect l="50191" t="52388" r="9749" b="20193"/>
            <a:stretch/>
          </p:blipFill>
          <p:spPr>
            <a:xfrm rot="5400000">
              <a:off x="3995179" y="309521"/>
              <a:ext cx="614444" cy="304349"/>
            </a:xfrm>
            <a:prstGeom prst="rect">
              <a:avLst/>
            </a:prstGeom>
          </p:spPr>
        </p:pic>
        <p:pic>
          <p:nvPicPr>
            <p:cNvPr id="74" name="Picture 73" descr="Chart, scatter chart&#10;&#10;Description automatically generated">
              <a:extLst>
                <a:ext uri="{FF2B5EF4-FFF2-40B4-BE49-F238E27FC236}">
                  <a16:creationId xmlns:a16="http://schemas.microsoft.com/office/drawing/2014/main" id="{22B2EF95-8033-705D-99D9-774A9EA486DC}"/>
                </a:ext>
              </a:extLst>
            </p:cNvPr>
            <p:cNvPicPr>
              <a:picLocks noChangeAspect="1"/>
            </p:cNvPicPr>
            <p:nvPr/>
          </p:nvPicPr>
          <p:blipFill rotWithShape="1">
            <a:blip r:embed="rId4"/>
            <a:srcRect l="42956" t="6852" r="40602" b="86562"/>
            <a:stretch/>
          </p:blipFill>
          <p:spPr>
            <a:xfrm>
              <a:off x="4497957" y="191588"/>
              <a:ext cx="369664" cy="148074"/>
            </a:xfrm>
            <a:prstGeom prst="rect">
              <a:avLst/>
            </a:prstGeom>
          </p:spPr>
        </p:pic>
        <p:pic>
          <p:nvPicPr>
            <p:cNvPr id="75" name="Picture 74" descr="Chart, scatter chart&#10;&#10;Description automatically generated">
              <a:extLst>
                <a:ext uri="{FF2B5EF4-FFF2-40B4-BE49-F238E27FC236}">
                  <a16:creationId xmlns:a16="http://schemas.microsoft.com/office/drawing/2014/main" id="{226582EA-2781-037A-8730-55C791D8040B}"/>
                </a:ext>
              </a:extLst>
            </p:cNvPr>
            <p:cNvPicPr>
              <a:picLocks noChangeAspect="1"/>
            </p:cNvPicPr>
            <p:nvPr/>
          </p:nvPicPr>
          <p:blipFill rotWithShape="1">
            <a:blip r:embed="rId5"/>
            <a:srcRect l="43140" t="6932" r="39926" b="86671"/>
            <a:stretch/>
          </p:blipFill>
          <p:spPr>
            <a:xfrm>
              <a:off x="4505018" y="389774"/>
              <a:ext cx="380739" cy="143842"/>
            </a:xfrm>
            <a:prstGeom prst="rect">
              <a:avLst/>
            </a:prstGeom>
          </p:spPr>
        </p:pic>
        <p:pic>
          <p:nvPicPr>
            <p:cNvPr id="76" name="Picture 75" descr="Chart, scatter chart&#10;&#10;Description automatically generated">
              <a:extLst>
                <a:ext uri="{FF2B5EF4-FFF2-40B4-BE49-F238E27FC236}">
                  <a16:creationId xmlns:a16="http://schemas.microsoft.com/office/drawing/2014/main" id="{16F67628-A931-7F69-CC69-97503B6D95CD}"/>
                </a:ext>
              </a:extLst>
            </p:cNvPr>
            <p:cNvPicPr>
              <a:picLocks noChangeAspect="1"/>
            </p:cNvPicPr>
            <p:nvPr/>
          </p:nvPicPr>
          <p:blipFill rotWithShape="1">
            <a:blip r:embed="rId6"/>
            <a:srcRect l="42225" t="6179" r="39724" b="87976"/>
            <a:stretch/>
          </p:blipFill>
          <p:spPr>
            <a:xfrm>
              <a:off x="4497957" y="559303"/>
              <a:ext cx="405861" cy="131428"/>
            </a:xfrm>
            <a:prstGeom prst="rect">
              <a:avLst/>
            </a:prstGeom>
          </p:spPr>
        </p:pic>
      </p:grpSp>
    </p:spTree>
    <p:extLst>
      <p:ext uri="{BB962C8B-B14F-4D97-AF65-F5344CB8AC3E}">
        <p14:creationId xmlns:p14="http://schemas.microsoft.com/office/powerpoint/2010/main" val="3255425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1" cy="990578"/>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222946" y="204244"/>
            <a:ext cx="3299729" cy="2617200"/>
          </a:xfrm>
          <a:prstGeom prst="rect">
            <a:avLst/>
          </a:prstGeom>
        </p:spPr>
      </p:pic>
      <p:sp>
        <p:nvSpPr>
          <p:cNvPr id="4" name="TextBox 3">
            <a:extLst>
              <a:ext uri="{FF2B5EF4-FFF2-40B4-BE49-F238E27FC236}">
                <a16:creationId xmlns:a16="http://schemas.microsoft.com/office/drawing/2014/main" id="{FCAF493B-AFA6-1D61-B2C2-A92D68CFA58D}"/>
              </a:ext>
            </a:extLst>
          </p:cNvPr>
          <p:cNvSpPr txBox="1"/>
          <p:nvPr/>
        </p:nvSpPr>
        <p:spPr>
          <a:xfrm>
            <a:off x="98303" y="5095762"/>
            <a:ext cx="7118507" cy="1892826"/>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Linear mixed effects model fits per viewing duration (125, 250, or 1000ms) where defined as such: Abs(residual) ~ groundPlane + duration + groundPlane*duration + (1|subjID) + (1|actual_depth), where the abs(residuals) reflect the residuals from the metric estimate linear models (Fig 3). Subject ID and the actual depth of the target were included as random effects. The surface area of the complete ground plane and duration were included as fixed effects. D) Linear mixed effects model fits per viewing duration defined with the same fixed and random effects as Fig 10C, but instead predicting only the positive residuals from the metric estimate linear models. E) Linear mixed effects model fits per viewing duration defined with the same fixed and random effects as Fig 10C, but instead predicting only the negative residuals from the metric estimate linear models.</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8845" y="41147"/>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41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nvGrpSpPr>
          <p:cNvPr id="124" name="Group 123">
            <a:extLst>
              <a:ext uri="{FF2B5EF4-FFF2-40B4-BE49-F238E27FC236}">
                <a16:creationId xmlns:a16="http://schemas.microsoft.com/office/drawing/2014/main" id="{D465F4BC-A099-E250-290F-F3009FC7AAB2}"/>
              </a:ext>
            </a:extLst>
          </p:cNvPr>
          <p:cNvGrpSpPr/>
          <p:nvPr/>
        </p:nvGrpSpPr>
        <p:grpSpPr>
          <a:xfrm>
            <a:off x="1292403" y="1252227"/>
            <a:ext cx="1285229" cy="846962"/>
            <a:chOff x="1217141" y="1151007"/>
            <a:chExt cx="1532106" cy="1017223"/>
          </a:xfrm>
        </p:grpSpPr>
        <p:sp>
          <p:nvSpPr>
            <p:cNvPr id="77" name="Rectangle 76">
              <a:extLst>
                <a:ext uri="{FF2B5EF4-FFF2-40B4-BE49-F238E27FC236}">
                  <a16:creationId xmlns:a16="http://schemas.microsoft.com/office/drawing/2014/main" id="{1087B128-DA4E-12D0-C13D-91089D1A8C72}"/>
                </a:ext>
              </a:extLst>
            </p:cNvPr>
            <p:cNvSpPr/>
            <p:nvPr/>
          </p:nvSpPr>
          <p:spPr>
            <a:xfrm>
              <a:off x="1219497" y="1653014"/>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218FD0B1-A2B4-5A84-FA1F-214D21FB7145}"/>
                </a:ext>
              </a:extLst>
            </p:cNvPr>
            <p:cNvCxnSpPr>
              <a:cxnSpLocks/>
            </p:cNvCxnSpPr>
            <p:nvPr/>
          </p:nvCxnSpPr>
          <p:spPr>
            <a:xfrm flipV="1">
              <a:off x="1217142" y="1220068"/>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D46FC62-2E5D-6B92-F254-7C5F2FECAD7A}"/>
                </a:ext>
              </a:extLst>
            </p:cNvPr>
            <p:cNvCxnSpPr>
              <a:cxnSpLocks/>
            </p:cNvCxnSpPr>
            <p:nvPr/>
          </p:nvCxnSpPr>
          <p:spPr>
            <a:xfrm>
              <a:off x="1217141" y="1735285"/>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A2314809-9D55-4440-1C45-7BEACEDCA280}"/>
                </a:ext>
              </a:extLst>
            </p:cNvPr>
            <p:cNvCxnSpPr>
              <a:cxnSpLocks/>
            </p:cNvCxnSpPr>
            <p:nvPr/>
          </p:nvCxnSpPr>
          <p:spPr>
            <a:xfrm>
              <a:off x="1747524" y="1220068"/>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FE457EAC-4428-699D-0FCF-3A42A233285E}"/>
                </a:ext>
              </a:extLst>
            </p:cNvPr>
            <p:cNvSpPr/>
            <p:nvPr/>
          </p:nvSpPr>
          <p:spPr>
            <a:xfrm>
              <a:off x="1744483" y="1218394"/>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B8C095E-25F3-9309-E492-32E54EF6A9F5}"/>
                </a:ext>
              </a:extLst>
            </p:cNvPr>
            <p:cNvGrpSpPr/>
            <p:nvPr/>
          </p:nvGrpSpPr>
          <p:grpSpPr>
            <a:xfrm>
              <a:off x="1748358" y="1151007"/>
              <a:ext cx="1000884" cy="1013886"/>
              <a:chOff x="8593092" y="2584686"/>
              <a:chExt cx="3079877" cy="3357090"/>
            </a:xfrm>
          </p:grpSpPr>
          <p:pic>
            <p:nvPicPr>
              <p:cNvPr id="83" name="Picture 82" descr="A picture containing text&#10;&#10;Description automatically generated">
                <a:extLst>
                  <a:ext uri="{FF2B5EF4-FFF2-40B4-BE49-F238E27FC236}">
                    <a16:creationId xmlns:a16="http://schemas.microsoft.com/office/drawing/2014/main" id="{94DEB5AF-6253-8AE8-FC0A-2B6A26419AFB}"/>
                  </a:ext>
                </a:extLst>
              </p:cNvPr>
              <p:cNvPicPr>
                <a:picLocks noChangeAspect="1"/>
              </p:cNvPicPr>
              <p:nvPr/>
            </p:nvPicPr>
            <p:blipFill rotWithShape="1">
              <a:blip r:embed="rId5"/>
              <a:srcRect l="2081" t="1838" r="1951"/>
              <a:stretch/>
            </p:blipFill>
            <p:spPr>
              <a:xfrm>
                <a:off x="8593092" y="2859987"/>
                <a:ext cx="3079877" cy="3081789"/>
              </a:xfrm>
              <a:prstGeom prst="rect">
                <a:avLst/>
              </a:prstGeom>
              <a:ln w="38100">
                <a:noFill/>
              </a:ln>
            </p:spPr>
          </p:pic>
          <p:sp>
            <p:nvSpPr>
              <p:cNvPr id="84" name="Right Triangle 83">
                <a:extLst>
                  <a:ext uri="{FF2B5EF4-FFF2-40B4-BE49-F238E27FC236}">
                    <a16:creationId xmlns:a16="http://schemas.microsoft.com/office/drawing/2014/main" id="{4019CB87-10E5-DCDE-B219-365633872673}"/>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736D1DF1-9210-178B-F65D-51C7049E510A}"/>
                  </a:ext>
                </a:extLst>
              </p:cNvPr>
              <p:cNvSpPr txBox="1"/>
              <p:nvPr/>
            </p:nvSpPr>
            <p:spPr>
              <a:xfrm>
                <a:off x="8689284" y="2597865"/>
                <a:ext cx="1380154" cy="854722"/>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N1</a:t>
                </a:r>
              </a:p>
            </p:txBody>
          </p:sp>
          <p:sp>
            <p:nvSpPr>
              <p:cNvPr id="86" name="TextBox 85">
                <a:extLst>
                  <a:ext uri="{FF2B5EF4-FFF2-40B4-BE49-F238E27FC236}">
                    <a16:creationId xmlns:a16="http://schemas.microsoft.com/office/drawing/2014/main" id="{191E4A4D-ACFF-5FA1-36AE-FB14EFC61461}"/>
                  </a:ext>
                </a:extLst>
              </p:cNvPr>
              <p:cNvSpPr txBox="1"/>
              <p:nvPr/>
            </p:nvSpPr>
            <p:spPr>
              <a:xfrm>
                <a:off x="9688128" y="2584686"/>
                <a:ext cx="1107941" cy="854723"/>
              </a:xfrm>
              <a:prstGeom prst="rect">
                <a:avLst/>
              </a:prstGeom>
              <a:noFill/>
            </p:spPr>
            <p:txBody>
              <a:bodyPr wrap="square" rtlCol="0">
                <a:spAutoFit/>
              </a:bodyPr>
              <a:lstStyle/>
              <a:p>
                <a:pPr>
                  <a:lnSpc>
                    <a:spcPct val="150000"/>
                  </a:lnSpc>
                </a:pPr>
                <a:r>
                  <a:rPr lang="en-US" sz="600" dirty="0">
                    <a:latin typeface="Menlo" panose="020B0609030804020204" pitchFamily="49" charset="0"/>
                    <a:ea typeface="Menlo" panose="020B0609030804020204" pitchFamily="49" charset="0"/>
                    <a:cs typeface="Menlo" panose="020B0609030804020204" pitchFamily="49" charset="0"/>
                  </a:rPr>
                  <a:t>N2</a:t>
                </a:r>
              </a:p>
            </p:txBody>
          </p:sp>
          <p:sp>
            <p:nvSpPr>
              <p:cNvPr id="87" name="Oval 86">
                <a:extLst>
                  <a:ext uri="{FF2B5EF4-FFF2-40B4-BE49-F238E27FC236}">
                    <a16:creationId xmlns:a16="http://schemas.microsoft.com/office/drawing/2014/main" id="{5209B3DE-F1AF-609C-EA9B-5DFAB31C87BF}"/>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819B913-C98A-AC91-8F4E-F4D27E0C88FB}"/>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C8B82B3-1DEF-80F3-0BD8-0B6D61120384}"/>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94BC4C5-DB91-777F-52C9-3DEB256C6D59}"/>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68B4DD0-A543-65A3-3337-BCDD7FA51DC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985D11D0-C70E-FC77-BEDB-44992BF5988F}"/>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EB81185-86A0-60B7-319D-19669B74ABC0}"/>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4" name="Oval 93">
                <a:extLst>
                  <a:ext uri="{FF2B5EF4-FFF2-40B4-BE49-F238E27FC236}">
                    <a16:creationId xmlns:a16="http://schemas.microsoft.com/office/drawing/2014/main" id="{6D4D10BB-5FAA-F8D6-D2AC-580B2142B4BE}"/>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E327BC6-4C16-BBBF-985A-795E535DD244}"/>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9" name="Straight Connector 98">
              <a:extLst>
                <a:ext uri="{FF2B5EF4-FFF2-40B4-BE49-F238E27FC236}">
                  <a16:creationId xmlns:a16="http://schemas.microsoft.com/office/drawing/2014/main" id="{36F5E1F3-3102-7044-500B-F1C33733F5D2}"/>
                </a:ext>
              </a:extLst>
            </p:cNvPr>
            <p:cNvCxnSpPr>
              <a:stCxn id="87" idx="0"/>
              <a:endCxn id="92" idx="4"/>
            </p:cNvCxnSpPr>
            <p:nvPr/>
          </p:nvCxnSpPr>
          <p:spPr>
            <a:xfrm>
              <a:off x="1923726" y="1369877"/>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B85E4C7-F67C-BEC6-0C6F-F48B12EF9890}"/>
                </a:ext>
              </a:extLst>
            </p:cNvPr>
            <p:cNvCxnSpPr>
              <a:cxnSpLocks/>
            </p:cNvCxnSpPr>
            <p:nvPr/>
          </p:nvCxnSpPr>
          <p:spPr>
            <a:xfrm>
              <a:off x="1924210" y="1705970"/>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93070E1E-D4EB-E1E4-541A-C8E254EE630C}"/>
                </a:ext>
              </a:extLst>
            </p:cNvPr>
            <p:cNvCxnSpPr>
              <a:cxnSpLocks/>
            </p:cNvCxnSpPr>
            <p:nvPr/>
          </p:nvCxnSpPr>
          <p:spPr>
            <a:xfrm>
              <a:off x="2589224" y="1379334"/>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CD37D9FC-AEAC-0103-560B-7147E9FB8E3D}"/>
                </a:ext>
              </a:extLst>
            </p:cNvPr>
            <p:cNvCxnSpPr>
              <a:cxnSpLocks/>
            </p:cNvCxnSpPr>
            <p:nvPr/>
          </p:nvCxnSpPr>
          <p:spPr>
            <a:xfrm>
              <a:off x="2585346" y="1693519"/>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CE2936F6-5AFC-DED3-D7C0-19134F2FC90D}"/>
                </a:ext>
              </a:extLst>
            </p:cNvPr>
            <p:cNvCxnSpPr>
              <a:cxnSpLocks/>
              <a:stCxn id="92" idx="2"/>
            </p:cNvCxnSpPr>
            <p:nvPr/>
          </p:nvCxnSpPr>
          <p:spPr>
            <a:xfrm>
              <a:off x="1914907" y="1690802"/>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939F7BBC-0204-828A-829E-2D3DF89DDB91}"/>
                </a:ext>
              </a:extLst>
            </p:cNvPr>
            <p:cNvCxnSpPr>
              <a:cxnSpLocks/>
            </p:cNvCxnSpPr>
            <p:nvPr/>
          </p:nvCxnSpPr>
          <p:spPr>
            <a:xfrm>
              <a:off x="1929822" y="2023293"/>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B2F8C5BA-6ECA-140B-746B-676235816DB8}"/>
                </a:ext>
              </a:extLst>
            </p:cNvPr>
            <p:cNvCxnSpPr>
              <a:cxnSpLocks/>
            </p:cNvCxnSpPr>
            <p:nvPr/>
          </p:nvCxnSpPr>
          <p:spPr>
            <a:xfrm>
              <a:off x="2270176" y="2022990"/>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3359103D-36C2-9EA8-FFB4-ECEB27CA77C5}"/>
                </a:ext>
              </a:extLst>
            </p:cNvPr>
            <p:cNvCxnSpPr>
              <a:cxnSpLocks/>
            </p:cNvCxnSpPr>
            <p:nvPr/>
          </p:nvCxnSpPr>
          <p:spPr>
            <a:xfrm>
              <a:off x="2254162" y="1690801"/>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A27D92CC-0663-50E1-42C5-59F2831F6709}"/>
                </a:ext>
              </a:extLst>
            </p:cNvPr>
            <p:cNvCxnSpPr>
              <a:cxnSpLocks/>
              <a:stCxn id="88" idx="2"/>
            </p:cNvCxnSpPr>
            <p:nvPr/>
          </p:nvCxnSpPr>
          <p:spPr>
            <a:xfrm flipV="1">
              <a:off x="2239880" y="1378371"/>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E3CEA30A-873A-AF94-1792-D05C759FD8E6}"/>
                </a:ext>
              </a:extLst>
            </p:cNvPr>
            <p:cNvCxnSpPr>
              <a:cxnSpLocks/>
              <a:endCxn id="89" idx="3"/>
            </p:cNvCxnSpPr>
            <p:nvPr/>
          </p:nvCxnSpPr>
          <p:spPr>
            <a:xfrm flipV="1">
              <a:off x="2255385" y="1383501"/>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109" name="TextBox 108">
              <a:extLst>
                <a:ext uri="{FF2B5EF4-FFF2-40B4-BE49-F238E27FC236}">
                  <a16:creationId xmlns:a16="http://schemas.microsoft.com/office/drawing/2014/main" id="{15ECDF2A-6D2B-B0B7-CC87-156B860E536F}"/>
                </a:ext>
              </a:extLst>
            </p:cNvPr>
            <p:cNvSpPr txBox="1"/>
            <p:nvPr/>
          </p:nvSpPr>
          <p:spPr>
            <a:xfrm>
              <a:off x="2052885" y="1680123"/>
              <a:ext cx="420761" cy="221788"/>
            </a:xfrm>
            <a:prstGeom prst="rect">
              <a:avLst/>
            </a:prstGeom>
            <a:noFill/>
          </p:spPr>
          <p:txBody>
            <a:bodyPr wrap="square" rtlCol="0">
              <a:spAutoFit/>
            </a:bodyPr>
            <a:lstStyle/>
            <a:p>
              <a:pPr algn="ctr"/>
              <a:r>
                <a:rPr lang="en-US" sz="600" dirty="0">
                  <a:latin typeface="Menlo" panose="020B0609030804020204" pitchFamily="49" charset="0"/>
                  <a:ea typeface="Menlo" panose="020B0609030804020204" pitchFamily="49" charset="0"/>
                  <a:cs typeface="Menlo" panose="020B0609030804020204" pitchFamily="49" charset="0"/>
                </a:rPr>
                <a:t>POI</a:t>
              </a:r>
            </a:p>
          </p:txBody>
        </p:sp>
        <p:cxnSp>
          <p:nvCxnSpPr>
            <p:cNvPr id="110" name="Straight Connector 109">
              <a:extLst>
                <a:ext uri="{FF2B5EF4-FFF2-40B4-BE49-F238E27FC236}">
                  <a16:creationId xmlns:a16="http://schemas.microsoft.com/office/drawing/2014/main" id="{81131C51-FC47-D523-F583-1DBF42071E4C}"/>
                </a:ext>
              </a:extLst>
            </p:cNvPr>
            <p:cNvCxnSpPr>
              <a:cxnSpLocks/>
              <a:endCxn id="94" idx="2"/>
            </p:cNvCxnSpPr>
            <p:nvPr/>
          </p:nvCxnSpPr>
          <p:spPr>
            <a:xfrm>
              <a:off x="2413482" y="1871161"/>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44CDEFD-1881-780B-34AC-E269ED75A94F}"/>
                </a:ext>
              </a:extLst>
            </p:cNvPr>
            <p:cNvCxnSpPr>
              <a:cxnSpLocks/>
            </p:cNvCxnSpPr>
            <p:nvPr/>
          </p:nvCxnSpPr>
          <p:spPr>
            <a:xfrm flipV="1">
              <a:off x="1928791" y="1875138"/>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1903589-886B-0BDB-F6FB-2965C555D809}"/>
                </a:ext>
              </a:extLst>
            </p:cNvPr>
            <p:cNvCxnSpPr>
              <a:cxnSpLocks/>
            </p:cNvCxnSpPr>
            <p:nvPr/>
          </p:nvCxnSpPr>
          <p:spPr>
            <a:xfrm>
              <a:off x="2256763" y="1870515"/>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grpSp>
      <p:sp>
        <p:nvSpPr>
          <p:cNvPr id="158" name="TextBox 157">
            <a:extLst>
              <a:ext uri="{FF2B5EF4-FFF2-40B4-BE49-F238E27FC236}">
                <a16:creationId xmlns:a16="http://schemas.microsoft.com/office/drawing/2014/main" id="{C062EDC9-2D0C-2DE9-751D-15864DD56BB2}"/>
              </a:ext>
            </a:extLst>
          </p:cNvPr>
          <p:cNvSpPr txBox="1"/>
          <p:nvPr/>
        </p:nvSpPr>
        <p:spPr>
          <a:xfrm>
            <a:off x="1584296" y="1117260"/>
            <a:ext cx="1159859" cy="202233"/>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 (x</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y</a:t>
            </a:r>
            <a:r>
              <a:rPr lang="en-US" sz="700" baseline="-25000" dirty="0">
                <a:latin typeface="Menlo" panose="020B0609030804020204" pitchFamily="49" charset="0"/>
                <a:ea typeface="Menlo" panose="020B0609030804020204" pitchFamily="49" charset="0"/>
                <a:cs typeface="Menlo" panose="020B0609030804020204" pitchFamily="49" charset="0"/>
              </a:rPr>
              <a:t>res</a:t>
            </a:r>
            <a:r>
              <a:rPr lang="en-US" sz="700" dirty="0">
                <a:latin typeface="Menlo" panose="020B0609030804020204" pitchFamily="49" charset="0"/>
                <a:ea typeface="Menlo" panose="020B0609030804020204" pitchFamily="49" charset="0"/>
                <a:cs typeface="Menlo" panose="020B0609030804020204" pitchFamily="49" charset="0"/>
              </a:rPr>
              <a:t>, depth)</a:t>
            </a:r>
          </a:p>
        </p:txBody>
      </p:sp>
      <p:grpSp>
        <p:nvGrpSpPr>
          <p:cNvPr id="180" name="Group 179">
            <a:extLst>
              <a:ext uri="{FF2B5EF4-FFF2-40B4-BE49-F238E27FC236}">
                <a16:creationId xmlns:a16="http://schemas.microsoft.com/office/drawing/2014/main" id="{20897304-0272-E503-A277-EFDC030D72C0}"/>
              </a:ext>
            </a:extLst>
          </p:cNvPr>
          <p:cNvGrpSpPr/>
          <p:nvPr/>
        </p:nvGrpSpPr>
        <p:grpSpPr>
          <a:xfrm>
            <a:off x="187747" y="3003881"/>
            <a:ext cx="2272423" cy="1875151"/>
            <a:chOff x="116491" y="3003881"/>
            <a:chExt cx="2424295" cy="1875151"/>
          </a:xfrm>
        </p:grpSpPr>
        <p:pic>
          <p:nvPicPr>
            <p:cNvPr id="170" name="Picture 169">
              <a:extLst>
                <a:ext uri="{FF2B5EF4-FFF2-40B4-BE49-F238E27FC236}">
                  <a16:creationId xmlns:a16="http://schemas.microsoft.com/office/drawing/2014/main" id="{72A1FA1F-8E91-2EDD-B4C4-A1708997EA2A}"/>
                </a:ext>
              </a:extLst>
            </p:cNvPr>
            <p:cNvPicPr>
              <a:picLocks noChangeAspect="1"/>
            </p:cNvPicPr>
            <p:nvPr/>
          </p:nvPicPr>
          <p:blipFill rotWithShape="1">
            <a:blip r:embed="rId6"/>
            <a:srcRect b="6847"/>
            <a:stretch/>
          </p:blipFill>
          <p:spPr>
            <a:xfrm>
              <a:off x="116491" y="3003881"/>
              <a:ext cx="2424295" cy="1875151"/>
            </a:xfrm>
            <a:prstGeom prst="rect">
              <a:avLst/>
            </a:prstGeom>
          </p:spPr>
        </p:pic>
        <p:sp>
          <p:nvSpPr>
            <p:cNvPr id="174" name="Rectangle 173">
              <a:extLst>
                <a:ext uri="{FF2B5EF4-FFF2-40B4-BE49-F238E27FC236}">
                  <a16:creationId xmlns:a16="http://schemas.microsoft.com/office/drawing/2014/main" id="{CAFAAD12-3BC1-40D1-4346-EA74C63B3468}"/>
                </a:ext>
              </a:extLst>
            </p:cNvPr>
            <p:cNvSpPr/>
            <p:nvPr/>
          </p:nvSpPr>
          <p:spPr>
            <a:xfrm>
              <a:off x="141891" y="3530600"/>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a:extLst>
              <a:ext uri="{FF2B5EF4-FFF2-40B4-BE49-F238E27FC236}">
                <a16:creationId xmlns:a16="http://schemas.microsoft.com/office/drawing/2014/main" id="{49FA9032-12CF-0808-FEAC-4B52C7611230}"/>
              </a:ext>
            </a:extLst>
          </p:cNvPr>
          <p:cNvGrpSpPr/>
          <p:nvPr/>
        </p:nvGrpSpPr>
        <p:grpSpPr>
          <a:xfrm>
            <a:off x="2521346" y="3003882"/>
            <a:ext cx="2272423" cy="1875150"/>
            <a:chOff x="2456911" y="3003882"/>
            <a:chExt cx="2424295" cy="1875150"/>
          </a:xfrm>
        </p:grpSpPr>
        <p:pic>
          <p:nvPicPr>
            <p:cNvPr id="168" name="Picture 167">
              <a:extLst>
                <a:ext uri="{FF2B5EF4-FFF2-40B4-BE49-F238E27FC236}">
                  <a16:creationId xmlns:a16="http://schemas.microsoft.com/office/drawing/2014/main" id="{A37C2223-B81F-5A80-DD79-802C620EFA1D}"/>
                </a:ext>
              </a:extLst>
            </p:cNvPr>
            <p:cNvPicPr>
              <a:picLocks noChangeAspect="1"/>
            </p:cNvPicPr>
            <p:nvPr/>
          </p:nvPicPr>
          <p:blipFill rotWithShape="1">
            <a:blip r:embed="rId7"/>
            <a:srcRect b="6847"/>
            <a:stretch/>
          </p:blipFill>
          <p:spPr>
            <a:xfrm>
              <a:off x="2456911" y="3003882"/>
              <a:ext cx="2424295" cy="1875150"/>
            </a:xfrm>
            <a:prstGeom prst="rect">
              <a:avLst/>
            </a:prstGeom>
          </p:spPr>
        </p:pic>
        <p:sp>
          <p:nvSpPr>
            <p:cNvPr id="175" name="Rectangle 174">
              <a:extLst>
                <a:ext uri="{FF2B5EF4-FFF2-40B4-BE49-F238E27FC236}">
                  <a16:creationId xmlns:a16="http://schemas.microsoft.com/office/drawing/2014/main" id="{8A5215FC-AC3D-C3C8-3A3B-6267F6E6D512}"/>
                </a:ext>
              </a:extLst>
            </p:cNvPr>
            <p:cNvSpPr/>
            <p:nvPr/>
          </p:nvSpPr>
          <p:spPr>
            <a:xfrm>
              <a:off x="2471172" y="3594906"/>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42ED8EA-C176-C736-9047-A578CB86B398}"/>
              </a:ext>
            </a:extLst>
          </p:cNvPr>
          <p:cNvGrpSpPr/>
          <p:nvPr/>
        </p:nvGrpSpPr>
        <p:grpSpPr>
          <a:xfrm>
            <a:off x="4878704" y="2996020"/>
            <a:ext cx="2272423" cy="1852817"/>
            <a:chOff x="4797332" y="2996020"/>
            <a:chExt cx="2424295" cy="1852817"/>
          </a:xfrm>
        </p:grpSpPr>
        <p:pic>
          <p:nvPicPr>
            <p:cNvPr id="166" name="Picture 165">
              <a:extLst>
                <a:ext uri="{FF2B5EF4-FFF2-40B4-BE49-F238E27FC236}">
                  <a16:creationId xmlns:a16="http://schemas.microsoft.com/office/drawing/2014/main" id="{E1FFF8ED-3541-A274-3A67-B4FE0AD213BC}"/>
                </a:ext>
              </a:extLst>
            </p:cNvPr>
            <p:cNvPicPr>
              <a:picLocks noChangeAspect="1"/>
            </p:cNvPicPr>
            <p:nvPr/>
          </p:nvPicPr>
          <p:blipFill rotWithShape="1">
            <a:blip r:embed="rId8"/>
            <a:srcRect b="7956"/>
            <a:stretch/>
          </p:blipFill>
          <p:spPr>
            <a:xfrm>
              <a:off x="4797332" y="2996020"/>
              <a:ext cx="2424295" cy="1852817"/>
            </a:xfrm>
            <a:prstGeom prst="rect">
              <a:avLst/>
            </a:prstGeom>
          </p:spPr>
        </p:pic>
        <p:sp>
          <p:nvSpPr>
            <p:cNvPr id="176" name="Rectangle 175">
              <a:extLst>
                <a:ext uri="{FF2B5EF4-FFF2-40B4-BE49-F238E27FC236}">
                  <a16:creationId xmlns:a16="http://schemas.microsoft.com/office/drawing/2014/main" id="{457F4F8D-76A7-AEE3-91EF-9DEEF470F8B3}"/>
                </a:ext>
              </a:extLst>
            </p:cNvPr>
            <p:cNvSpPr/>
            <p:nvPr/>
          </p:nvSpPr>
          <p:spPr>
            <a:xfrm>
              <a:off x="4807803" y="3524563"/>
              <a:ext cx="106456" cy="7704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3" name="TextBox 172">
            <a:extLst>
              <a:ext uri="{FF2B5EF4-FFF2-40B4-BE49-F238E27FC236}">
                <a16:creationId xmlns:a16="http://schemas.microsoft.com/office/drawing/2014/main" id="{FCA55F7D-898A-1FEF-8F4F-220A0290509D}"/>
              </a:ext>
            </a:extLst>
          </p:cNvPr>
          <p:cNvSpPr txBox="1"/>
          <p:nvPr/>
        </p:nvSpPr>
        <p:spPr>
          <a:xfrm rot="16200000">
            <a:off x="-723897" y="3786685"/>
            <a:ext cx="1938473" cy="246221"/>
          </a:xfrm>
          <a:prstGeom prst="rect">
            <a:avLst/>
          </a:prstGeom>
          <a:noFill/>
        </p:spPr>
        <p:txBody>
          <a:bodyPr wrap="square" rtlCol="0">
            <a:spAutoFit/>
          </a:bodyPr>
          <a:lstStyle/>
          <a:p>
            <a:pPr algn="ctr"/>
            <a:r>
              <a:rPr lang="en-US" sz="1000" dirty="0">
                <a:latin typeface="+mj-lt"/>
              </a:rPr>
              <a:t>Abs(Residuals) (z)</a:t>
            </a:r>
          </a:p>
        </p:txBody>
      </p:sp>
      <p:sp>
        <p:nvSpPr>
          <p:cNvPr id="177" name="TextBox 176">
            <a:extLst>
              <a:ext uri="{FF2B5EF4-FFF2-40B4-BE49-F238E27FC236}">
                <a16:creationId xmlns:a16="http://schemas.microsoft.com/office/drawing/2014/main" id="{42051FBB-B378-7816-A173-9D24BD620708}"/>
              </a:ext>
            </a:extLst>
          </p:cNvPr>
          <p:cNvSpPr txBox="1"/>
          <p:nvPr/>
        </p:nvSpPr>
        <p:spPr>
          <a:xfrm rot="16200000">
            <a:off x="1607492" y="3796057"/>
            <a:ext cx="1938473" cy="246221"/>
          </a:xfrm>
          <a:prstGeom prst="rect">
            <a:avLst/>
          </a:prstGeom>
          <a:noFill/>
        </p:spPr>
        <p:txBody>
          <a:bodyPr wrap="square" rtlCol="0">
            <a:spAutoFit/>
          </a:bodyPr>
          <a:lstStyle/>
          <a:p>
            <a:pPr algn="ctr"/>
            <a:r>
              <a:rPr lang="en-US" sz="1000" dirty="0">
                <a:latin typeface="+mj-lt"/>
              </a:rPr>
              <a:t>Residuals (z)</a:t>
            </a:r>
          </a:p>
        </p:txBody>
      </p:sp>
      <p:sp>
        <p:nvSpPr>
          <p:cNvPr id="182" name="TextBox 181">
            <a:extLst>
              <a:ext uri="{FF2B5EF4-FFF2-40B4-BE49-F238E27FC236}">
                <a16:creationId xmlns:a16="http://schemas.microsoft.com/office/drawing/2014/main" id="{63CA4EB3-1354-679C-0C98-B0C34EBDA85D}"/>
              </a:ext>
            </a:extLst>
          </p:cNvPr>
          <p:cNvSpPr txBox="1"/>
          <p:nvPr/>
        </p:nvSpPr>
        <p:spPr>
          <a:xfrm rot="16200000">
            <a:off x="3969784" y="3786685"/>
            <a:ext cx="1938473" cy="246221"/>
          </a:xfrm>
          <a:prstGeom prst="rect">
            <a:avLst/>
          </a:prstGeom>
          <a:noFill/>
        </p:spPr>
        <p:txBody>
          <a:bodyPr wrap="square" rtlCol="0">
            <a:spAutoFit/>
          </a:bodyPr>
          <a:lstStyle/>
          <a:p>
            <a:pPr algn="ctr"/>
            <a:r>
              <a:rPr lang="en-US" sz="1000" dirty="0">
                <a:latin typeface="+mj-lt"/>
              </a:rPr>
              <a:t>Residuals (z)</a:t>
            </a:r>
          </a:p>
        </p:txBody>
      </p:sp>
      <p:sp>
        <p:nvSpPr>
          <p:cNvPr id="183" name="TextBox 182">
            <a:extLst>
              <a:ext uri="{FF2B5EF4-FFF2-40B4-BE49-F238E27FC236}">
                <a16:creationId xmlns:a16="http://schemas.microsoft.com/office/drawing/2014/main" id="{273A5C1B-D11B-D0B7-9D74-28DF0A3A90CE}"/>
              </a:ext>
            </a:extLst>
          </p:cNvPr>
          <p:cNvSpPr txBox="1"/>
          <p:nvPr/>
        </p:nvSpPr>
        <p:spPr>
          <a:xfrm>
            <a:off x="487853" y="4822510"/>
            <a:ext cx="1942520"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4" name="TextBox 183">
            <a:extLst>
              <a:ext uri="{FF2B5EF4-FFF2-40B4-BE49-F238E27FC236}">
                <a16:creationId xmlns:a16="http://schemas.microsoft.com/office/drawing/2014/main" id="{D26B055E-8D2C-2D21-DAEE-5BE2C0B026DE}"/>
              </a:ext>
            </a:extLst>
          </p:cNvPr>
          <p:cNvSpPr txBox="1"/>
          <p:nvPr/>
        </p:nvSpPr>
        <p:spPr>
          <a:xfrm>
            <a:off x="2819242" y="4822509"/>
            <a:ext cx="1974528"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sp>
        <p:nvSpPr>
          <p:cNvPr id="185" name="TextBox 184">
            <a:extLst>
              <a:ext uri="{FF2B5EF4-FFF2-40B4-BE49-F238E27FC236}">
                <a16:creationId xmlns:a16="http://schemas.microsoft.com/office/drawing/2014/main" id="{E95583A6-E2AF-D2D8-41B1-55ED44BC64E8}"/>
              </a:ext>
            </a:extLst>
          </p:cNvPr>
          <p:cNvSpPr txBox="1"/>
          <p:nvPr/>
        </p:nvSpPr>
        <p:spPr>
          <a:xfrm>
            <a:off x="5206391" y="4822509"/>
            <a:ext cx="1900994" cy="246221"/>
          </a:xfrm>
          <a:prstGeom prst="rect">
            <a:avLst/>
          </a:prstGeom>
          <a:noFill/>
        </p:spPr>
        <p:txBody>
          <a:bodyPr wrap="square" rtlCol="0">
            <a:spAutoFit/>
          </a:bodyPr>
          <a:lstStyle/>
          <a:p>
            <a:pPr algn="ctr"/>
            <a:r>
              <a:rPr lang="en-US" sz="1000" dirty="0">
                <a:latin typeface="+mj-lt"/>
              </a:rPr>
              <a:t>Complete Ground Plane (m</a:t>
            </a:r>
            <a:r>
              <a:rPr lang="en-US" sz="1000" baseline="30000" dirty="0">
                <a:latin typeface="+mj-lt"/>
              </a:rPr>
              <a:t>2</a:t>
            </a:r>
            <a:r>
              <a:rPr lang="en-US" sz="1000" dirty="0">
                <a:latin typeface="+mj-lt"/>
              </a:rPr>
              <a:t>)</a:t>
            </a:r>
          </a:p>
        </p:txBody>
      </p:sp>
      <p:grpSp>
        <p:nvGrpSpPr>
          <p:cNvPr id="76" name="Group 75">
            <a:extLst>
              <a:ext uri="{FF2B5EF4-FFF2-40B4-BE49-F238E27FC236}">
                <a16:creationId xmlns:a16="http://schemas.microsoft.com/office/drawing/2014/main" id="{DE00DF74-C815-9144-8CBB-A1FB80DFEDE8}"/>
              </a:ext>
            </a:extLst>
          </p:cNvPr>
          <p:cNvGrpSpPr/>
          <p:nvPr/>
        </p:nvGrpSpPr>
        <p:grpSpPr>
          <a:xfrm>
            <a:off x="521916" y="3004113"/>
            <a:ext cx="1865419" cy="188825"/>
            <a:chOff x="5068739" y="1014005"/>
            <a:chExt cx="1806566" cy="176345"/>
          </a:xfrm>
        </p:grpSpPr>
        <p:pic>
          <p:nvPicPr>
            <p:cNvPr id="113" name="Picture 112" descr="Chart, scatter chart&#10;&#10;Description automatically generated">
              <a:extLst>
                <a:ext uri="{FF2B5EF4-FFF2-40B4-BE49-F238E27FC236}">
                  <a16:creationId xmlns:a16="http://schemas.microsoft.com/office/drawing/2014/main" id="{7EE15FCF-C88F-7C41-9081-A8530404A3EB}"/>
                </a:ext>
              </a:extLst>
            </p:cNvPr>
            <p:cNvPicPr>
              <a:picLocks noChangeAspect="1"/>
            </p:cNvPicPr>
            <p:nvPr/>
          </p:nvPicPr>
          <p:blipFill rotWithShape="1">
            <a:blip r:embed="rId9"/>
            <a:srcRect l="42956" t="6852" r="40602" b="86562"/>
            <a:stretch/>
          </p:blipFill>
          <p:spPr>
            <a:xfrm>
              <a:off x="5321275" y="1029347"/>
              <a:ext cx="307413" cy="127110"/>
            </a:xfrm>
            <a:prstGeom prst="rect">
              <a:avLst/>
            </a:prstGeom>
          </p:spPr>
        </p:pic>
        <p:pic>
          <p:nvPicPr>
            <p:cNvPr id="114" name="Picture 113" descr="Chart, scatter chart&#10;&#10;Description automatically generated">
              <a:extLst>
                <a:ext uri="{FF2B5EF4-FFF2-40B4-BE49-F238E27FC236}">
                  <a16:creationId xmlns:a16="http://schemas.microsoft.com/office/drawing/2014/main" id="{878D6F2D-CCC2-8D47-8D0F-A2614DBE22D3}"/>
                </a:ext>
              </a:extLst>
            </p:cNvPr>
            <p:cNvPicPr>
              <a:picLocks noChangeAspect="1"/>
            </p:cNvPicPr>
            <p:nvPr/>
          </p:nvPicPr>
          <p:blipFill rotWithShape="1">
            <a:blip r:embed="rId10"/>
            <a:srcRect l="43140" t="6932" r="39926" b="86671"/>
            <a:stretch/>
          </p:blipFill>
          <p:spPr>
            <a:xfrm>
              <a:off x="5928157" y="1037225"/>
              <a:ext cx="316623" cy="123477"/>
            </a:xfrm>
            <a:prstGeom prst="rect">
              <a:avLst/>
            </a:prstGeom>
          </p:spPr>
        </p:pic>
        <p:pic>
          <p:nvPicPr>
            <p:cNvPr id="115" name="Picture 114" descr="Chart, scatter chart&#10;&#10;Description automatically generated">
              <a:extLst>
                <a:ext uri="{FF2B5EF4-FFF2-40B4-BE49-F238E27FC236}">
                  <a16:creationId xmlns:a16="http://schemas.microsoft.com/office/drawing/2014/main" id="{E08EEC7B-88BA-044E-8DE9-EBD3AAB01579}"/>
                </a:ext>
              </a:extLst>
            </p:cNvPr>
            <p:cNvPicPr>
              <a:picLocks noChangeAspect="1"/>
            </p:cNvPicPr>
            <p:nvPr/>
          </p:nvPicPr>
          <p:blipFill rotWithShape="1">
            <a:blip r:embed="rId11"/>
            <a:srcRect l="42225" t="6179" r="39724" b="87976"/>
            <a:stretch/>
          </p:blipFill>
          <p:spPr>
            <a:xfrm>
              <a:off x="6537791" y="1043636"/>
              <a:ext cx="337514" cy="112821"/>
            </a:xfrm>
            <a:prstGeom prst="rect">
              <a:avLst/>
            </a:prstGeom>
          </p:spPr>
        </p:pic>
        <p:pic>
          <p:nvPicPr>
            <p:cNvPr id="116" name="Picture 115" descr="Chart, bar chart&#10;&#10;Description automatically generated">
              <a:extLst>
                <a:ext uri="{FF2B5EF4-FFF2-40B4-BE49-F238E27FC236}">
                  <a16:creationId xmlns:a16="http://schemas.microsoft.com/office/drawing/2014/main" id="{5C7E7BA3-8EC0-D043-AA70-BE955C341D45}"/>
                </a:ext>
              </a:extLst>
            </p:cNvPr>
            <p:cNvPicPr>
              <a:picLocks noChangeAspect="1"/>
            </p:cNvPicPr>
            <p:nvPr/>
          </p:nvPicPr>
          <p:blipFill rotWithShape="1">
            <a:blip r:embed="rId12"/>
            <a:srcRect l="51455" t="52388" r="36560" b="20193"/>
            <a:stretch/>
          </p:blipFill>
          <p:spPr>
            <a:xfrm rot="5400000">
              <a:off x="5116390" y="966354"/>
              <a:ext cx="157795" cy="253097"/>
            </a:xfrm>
            <a:prstGeom prst="rect">
              <a:avLst/>
            </a:prstGeom>
          </p:spPr>
        </p:pic>
        <p:pic>
          <p:nvPicPr>
            <p:cNvPr id="117" name="Picture 116" descr="Chart, bar chart&#10;&#10;Description automatically generated">
              <a:extLst>
                <a:ext uri="{FF2B5EF4-FFF2-40B4-BE49-F238E27FC236}">
                  <a16:creationId xmlns:a16="http://schemas.microsoft.com/office/drawing/2014/main" id="{48709391-0E16-324A-8FD0-2F1C4CDBAC6A}"/>
                </a:ext>
              </a:extLst>
            </p:cNvPr>
            <p:cNvPicPr>
              <a:picLocks noChangeAspect="1"/>
            </p:cNvPicPr>
            <p:nvPr/>
          </p:nvPicPr>
          <p:blipFill rotWithShape="1">
            <a:blip r:embed="rId12"/>
            <a:srcRect l="63439" t="52388" r="24576" b="20193"/>
            <a:stretch/>
          </p:blipFill>
          <p:spPr>
            <a:xfrm rot="5400000">
              <a:off x="5699525" y="970216"/>
              <a:ext cx="157795" cy="253097"/>
            </a:xfrm>
            <a:prstGeom prst="rect">
              <a:avLst/>
            </a:prstGeom>
          </p:spPr>
        </p:pic>
        <p:pic>
          <p:nvPicPr>
            <p:cNvPr id="118" name="Picture 117" descr="Chart, bar chart&#10;&#10;Description automatically generated">
              <a:extLst>
                <a:ext uri="{FF2B5EF4-FFF2-40B4-BE49-F238E27FC236}">
                  <a16:creationId xmlns:a16="http://schemas.microsoft.com/office/drawing/2014/main" id="{9CA3262C-DD06-744A-8251-2B9587366FFD}"/>
                </a:ext>
              </a:extLst>
            </p:cNvPr>
            <p:cNvPicPr>
              <a:picLocks noChangeAspect="1"/>
            </p:cNvPicPr>
            <p:nvPr/>
          </p:nvPicPr>
          <p:blipFill rotWithShape="1">
            <a:blip r:embed="rId12"/>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4034413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8EA53CD-C571-BA9F-D51A-F953AA4B71F7}"/>
              </a:ext>
            </a:extLst>
          </p:cNvPr>
          <p:cNvGrpSpPr/>
          <p:nvPr/>
        </p:nvGrpSpPr>
        <p:grpSpPr>
          <a:xfrm>
            <a:off x="3723594" y="202036"/>
            <a:ext cx="3484691" cy="2617200"/>
            <a:chOff x="108779" y="1874520"/>
            <a:chExt cx="7024490" cy="5078678"/>
          </a:xfrm>
        </p:grpSpPr>
        <p:grpSp>
          <p:nvGrpSpPr>
            <p:cNvPr id="26" name="Group 25">
              <a:extLst>
                <a:ext uri="{FF2B5EF4-FFF2-40B4-BE49-F238E27FC236}">
                  <a16:creationId xmlns:a16="http://schemas.microsoft.com/office/drawing/2014/main" id="{3B108E55-7C8F-0F95-01E8-7BC6AE37DBB7}"/>
                </a:ext>
              </a:extLst>
            </p:cNvPr>
            <p:cNvGrpSpPr/>
            <p:nvPr/>
          </p:nvGrpSpPr>
          <p:grpSpPr>
            <a:xfrm>
              <a:off x="108779" y="1874520"/>
              <a:ext cx="7024490" cy="5078678"/>
              <a:chOff x="-22899" y="1572768"/>
              <a:chExt cx="7285132" cy="5234126"/>
            </a:xfrm>
          </p:grpSpPr>
          <p:pic>
            <p:nvPicPr>
              <p:cNvPr id="3" name="Picture 2" descr="A bed and chair in a room&#10;&#10;Description automatically generated with low confidence">
                <a:extLst>
                  <a:ext uri="{FF2B5EF4-FFF2-40B4-BE49-F238E27FC236}">
                    <a16:creationId xmlns:a16="http://schemas.microsoft.com/office/drawing/2014/main" id="{0C847A1E-7986-8649-4B68-7A1E30835911}"/>
                  </a:ext>
                </a:extLst>
              </p:cNvPr>
              <p:cNvPicPr>
                <a:picLocks noChangeAspect="1"/>
              </p:cNvPicPr>
              <p:nvPr/>
            </p:nvPicPr>
            <p:blipFill>
              <a:blip r:embed="rId3"/>
              <a:stretch>
                <a:fillRect/>
              </a:stretch>
            </p:blipFill>
            <p:spPr>
              <a:xfrm>
                <a:off x="52966" y="1572768"/>
                <a:ext cx="7209267" cy="5234126"/>
              </a:xfrm>
              <a:prstGeom prst="rect">
                <a:avLst/>
              </a:prstGeom>
            </p:spPr>
          </p:pic>
          <p:cxnSp>
            <p:nvCxnSpPr>
              <p:cNvPr id="6" name="Straight Connector 5">
                <a:extLst>
                  <a:ext uri="{FF2B5EF4-FFF2-40B4-BE49-F238E27FC236}">
                    <a16:creationId xmlns:a16="http://schemas.microsoft.com/office/drawing/2014/main" id="{74E1EADA-5AF8-2B55-1241-0ACB93E7CB61}"/>
                  </a:ext>
                </a:extLst>
              </p:cNvPr>
              <p:cNvCxnSpPr/>
              <p:nvPr/>
            </p:nvCxnSpPr>
            <p:spPr>
              <a:xfrm>
                <a:off x="1664208" y="4233672"/>
                <a:ext cx="832104" cy="9144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622D81CB-CA74-5FE7-669E-976EEAED66F3}"/>
                  </a:ext>
                </a:extLst>
              </p:cNvPr>
              <p:cNvCxnSpPr/>
              <p:nvPr/>
            </p:nvCxnSpPr>
            <p:spPr>
              <a:xfrm flipV="1">
                <a:off x="2496312" y="3849624"/>
                <a:ext cx="265176" cy="47548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FCBBC92-97C1-458E-F4F0-6BA85E78CCD4}"/>
                  </a:ext>
                </a:extLst>
              </p:cNvPr>
              <p:cNvCxnSpPr>
                <a:cxnSpLocks/>
              </p:cNvCxnSpPr>
              <p:nvPr/>
            </p:nvCxnSpPr>
            <p:spPr>
              <a:xfrm>
                <a:off x="2742521" y="3849624"/>
                <a:ext cx="3355848" cy="164592"/>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EE2F57D8-1F28-4F79-80E1-78F6EDD551D7}"/>
                  </a:ext>
                </a:extLst>
              </p:cNvPr>
              <p:cNvCxnSpPr>
                <a:cxnSpLocks/>
              </p:cNvCxnSpPr>
              <p:nvPr/>
            </p:nvCxnSpPr>
            <p:spPr>
              <a:xfrm>
                <a:off x="6117336" y="4041648"/>
                <a:ext cx="1144897" cy="1014984"/>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5385D0-EB08-4B69-B4AB-D4261129627C}"/>
                  </a:ext>
                </a:extLst>
              </p:cNvPr>
              <p:cNvCxnSpPr>
                <a:cxnSpLocks/>
              </p:cNvCxnSpPr>
              <p:nvPr/>
            </p:nvCxnSpPr>
            <p:spPr>
              <a:xfrm flipV="1">
                <a:off x="7221963" y="5035980"/>
                <a:ext cx="0" cy="1745336"/>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31309E2-80F0-D763-90B6-16F66CF60813}"/>
                  </a:ext>
                </a:extLst>
              </p:cNvPr>
              <p:cNvCxnSpPr>
                <a:cxnSpLocks/>
              </p:cNvCxnSpPr>
              <p:nvPr/>
            </p:nvCxnSpPr>
            <p:spPr>
              <a:xfrm flipH="1">
                <a:off x="-22899" y="6761470"/>
                <a:ext cx="7209269" cy="0"/>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14226BD-870D-A2CF-B335-DD29F3601945}"/>
                  </a:ext>
                </a:extLst>
              </p:cNvPr>
              <p:cNvCxnSpPr>
                <a:cxnSpLocks/>
              </p:cNvCxnSpPr>
              <p:nvPr/>
            </p:nvCxnSpPr>
            <p:spPr>
              <a:xfrm flipV="1">
                <a:off x="92703" y="5029199"/>
                <a:ext cx="0" cy="1745335"/>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C00FA8-D1E7-31D6-C39D-AA4F20D09120}"/>
                  </a:ext>
                </a:extLst>
              </p:cNvPr>
              <p:cNvCxnSpPr>
                <a:cxnSpLocks/>
              </p:cNvCxnSpPr>
              <p:nvPr/>
            </p:nvCxnSpPr>
            <p:spPr>
              <a:xfrm flipV="1">
                <a:off x="70102" y="4233672"/>
                <a:ext cx="1594106" cy="795528"/>
              </a:xfrm>
              <a:prstGeom prst="line">
                <a:avLst/>
              </a:prstGeom>
              <a:ln w="25400">
                <a:solidFill>
                  <a:schemeClr val="bg1"/>
                </a:solidFill>
                <a:prstDash val="dash"/>
              </a:ln>
            </p:spPr>
            <p:style>
              <a:lnRef idx="1">
                <a:schemeClr val="dk1"/>
              </a:lnRef>
              <a:fillRef idx="0">
                <a:schemeClr val="dk1"/>
              </a:fillRef>
              <a:effectRef idx="0">
                <a:schemeClr val="dk1"/>
              </a:effectRef>
              <a:fontRef idx="minor">
                <a:schemeClr val="tx1"/>
              </a:fontRef>
            </p:style>
          </p:cxnSp>
        </p:grpSp>
        <p:sp>
          <p:nvSpPr>
            <p:cNvPr id="28" name="TextBox 27">
              <a:extLst>
                <a:ext uri="{FF2B5EF4-FFF2-40B4-BE49-F238E27FC236}">
                  <a16:creationId xmlns:a16="http://schemas.microsoft.com/office/drawing/2014/main" id="{91267AB5-50A6-C45E-6937-F8CF87ADDAAD}"/>
                </a:ext>
              </a:extLst>
            </p:cNvPr>
            <p:cNvSpPr txBox="1"/>
            <p:nvPr/>
          </p:nvSpPr>
          <p:spPr>
            <a:xfrm>
              <a:off x="3453371" y="366222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9.82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29" name="TextBox 28">
              <a:extLst>
                <a:ext uri="{FF2B5EF4-FFF2-40B4-BE49-F238E27FC236}">
                  <a16:creationId xmlns:a16="http://schemas.microsoft.com/office/drawing/2014/main" id="{83D444C5-F1B3-64B5-DC18-6F88CF8CD056}"/>
                </a:ext>
              </a:extLst>
            </p:cNvPr>
            <p:cNvSpPr txBox="1"/>
            <p:nvPr/>
          </p:nvSpPr>
          <p:spPr>
            <a:xfrm>
              <a:off x="3453371" y="2477357"/>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4.41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0" name="TextBox 29">
              <a:extLst>
                <a:ext uri="{FF2B5EF4-FFF2-40B4-BE49-F238E27FC236}">
                  <a16:creationId xmlns:a16="http://schemas.microsoft.com/office/drawing/2014/main" id="{32055ED0-6AA9-6740-E38E-3FD29D5F6CAF}"/>
                </a:ext>
              </a:extLst>
            </p:cNvPr>
            <p:cNvSpPr txBox="1"/>
            <p:nvPr/>
          </p:nvSpPr>
          <p:spPr>
            <a:xfrm>
              <a:off x="5176488" y="3605019"/>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1.76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1" name="TextBox 30">
              <a:extLst>
                <a:ext uri="{FF2B5EF4-FFF2-40B4-BE49-F238E27FC236}">
                  <a16:creationId xmlns:a16="http://schemas.microsoft.com/office/drawing/2014/main" id="{C9D073D2-7575-6CDC-C8C0-67D9357B149E}"/>
                </a:ext>
              </a:extLst>
            </p:cNvPr>
            <p:cNvSpPr txBox="1"/>
            <p:nvPr/>
          </p:nvSpPr>
          <p:spPr>
            <a:xfrm>
              <a:off x="609513" y="2593343"/>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2.64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2" name="TextBox 31">
              <a:extLst>
                <a:ext uri="{FF2B5EF4-FFF2-40B4-BE49-F238E27FC236}">
                  <a16:creationId xmlns:a16="http://schemas.microsoft.com/office/drawing/2014/main" id="{D3B005A9-2843-C18C-FD2B-1362353459FE}"/>
                </a:ext>
              </a:extLst>
            </p:cNvPr>
            <p:cNvSpPr txBox="1"/>
            <p:nvPr/>
          </p:nvSpPr>
          <p:spPr>
            <a:xfrm>
              <a:off x="130507" y="4250905"/>
              <a:ext cx="1323236" cy="392494"/>
            </a:xfrm>
            <a:prstGeom prst="rect">
              <a:avLst/>
            </a:prstGeom>
            <a:noFill/>
          </p:spPr>
          <p:txBody>
            <a:bodyPr wrap="square" rtlCol="0">
              <a:spAutoFit/>
            </a:bodyPr>
            <a:lstStyle/>
            <a:p>
              <a:pPr algn="ctr"/>
              <a:r>
                <a:rPr lang="en-US" sz="800" dirty="0">
                  <a:latin typeface="Menlo" panose="020B0609030804020204" pitchFamily="49" charset="0"/>
                  <a:ea typeface="Menlo" panose="020B0609030804020204" pitchFamily="49" charset="0"/>
                  <a:cs typeface="Menlo" panose="020B0609030804020204" pitchFamily="49" charset="0"/>
                </a:rPr>
                <a:t>4.58 m</a:t>
              </a:r>
              <a:r>
                <a:rPr lang="en-US" sz="800" baseline="30000" dirty="0">
                  <a:latin typeface="Menlo" panose="020B0609030804020204" pitchFamily="49" charset="0"/>
                  <a:ea typeface="Menlo" panose="020B0609030804020204" pitchFamily="49" charset="0"/>
                  <a:cs typeface="Menlo" panose="020B0609030804020204" pitchFamily="49" charset="0"/>
                </a:rPr>
                <a:t>2</a:t>
              </a:r>
            </a:p>
          </p:txBody>
        </p:sp>
        <p:sp>
          <p:nvSpPr>
            <p:cNvPr id="33" name="TextBox 32">
              <a:extLst>
                <a:ext uri="{FF2B5EF4-FFF2-40B4-BE49-F238E27FC236}">
                  <a16:creationId xmlns:a16="http://schemas.microsoft.com/office/drawing/2014/main" id="{C9B7A605-AC74-C410-21D1-65EECD36771B}"/>
                </a:ext>
              </a:extLst>
            </p:cNvPr>
            <p:cNvSpPr txBox="1"/>
            <p:nvPr/>
          </p:nvSpPr>
          <p:spPr>
            <a:xfrm>
              <a:off x="1735525" y="5931222"/>
              <a:ext cx="5201200" cy="990579"/>
            </a:xfrm>
            <a:prstGeom prst="rect">
              <a:avLst/>
            </a:prstGeom>
            <a:noFill/>
          </p:spPr>
          <p:txBody>
            <a:bodyPr wrap="square" rtlCol="0">
              <a:spAutoFit/>
            </a:bodyPr>
            <a:lstStyle/>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Visible ground plane: 7.95 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p>
            <a:p>
              <a:pPr algn="ctr"/>
              <a:endPar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Complete ground plane: </a:t>
              </a:r>
              <a:r>
                <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rPr>
                <a:t>13.247 </a:t>
              </a: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m</a:t>
              </a:r>
              <a:r>
                <a:rPr lang="en-US" sz="800" baseline="30000" dirty="0">
                  <a:solidFill>
                    <a:schemeClr val="bg1"/>
                  </a:solidFill>
                  <a:latin typeface="Menlo" panose="020B0609030804020204" pitchFamily="49" charset="0"/>
                  <a:ea typeface="Menlo" panose="020B0609030804020204" pitchFamily="49" charset="0"/>
                  <a:cs typeface="Menlo" panose="020B0609030804020204" pitchFamily="49" charset="0"/>
                </a:rPr>
                <a:t>2</a:t>
              </a:r>
              <a:endParaRPr lang="en-US" sz="800" b="0" dirty="0">
                <a:solidFill>
                  <a:schemeClr val="bg1"/>
                </a:solidFill>
                <a:effectLst/>
                <a:latin typeface="Menlo" panose="020B0609030804020204" pitchFamily="49" charset="0"/>
                <a:ea typeface="Menlo" panose="020B0609030804020204" pitchFamily="49" charset="0"/>
                <a:cs typeface="Menlo" panose="020B0609030804020204" pitchFamily="49" charset="0"/>
              </a:endParaRPr>
            </a:p>
            <a:p>
              <a:pPr algn="ctr"/>
              <a:r>
                <a:rPr lang="en-US" sz="800" dirty="0">
                  <a:solidFill>
                    <a:schemeClr val="bg1"/>
                  </a:solidFill>
                  <a:latin typeface="Menlo" panose="020B0609030804020204" pitchFamily="49" charset="0"/>
                  <a:ea typeface="Menlo" panose="020B0609030804020204" pitchFamily="49" charset="0"/>
                  <a:cs typeface="Menlo" panose="020B0609030804020204" pitchFamily="49" charset="0"/>
                </a:rPr>
                <a:t> </a:t>
              </a:r>
            </a:p>
          </p:txBody>
        </p:sp>
      </p:grpSp>
      <p:grpSp>
        <p:nvGrpSpPr>
          <p:cNvPr id="58" name="Group 57">
            <a:extLst>
              <a:ext uri="{FF2B5EF4-FFF2-40B4-BE49-F238E27FC236}">
                <a16:creationId xmlns:a16="http://schemas.microsoft.com/office/drawing/2014/main" id="{9748BA56-AAA9-C662-1ACF-3CD323F843EB}"/>
              </a:ext>
            </a:extLst>
          </p:cNvPr>
          <p:cNvGrpSpPr/>
          <p:nvPr/>
        </p:nvGrpSpPr>
        <p:grpSpPr>
          <a:xfrm>
            <a:off x="235112" y="202036"/>
            <a:ext cx="3299729" cy="2617200"/>
            <a:chOff x="1081281" y="469948"/>
            <a:chExt cx="3564138" cy="2727116"/>
          </a:xfrm>
        </p:grpSpPr>
        <p:pic>
          <p:nvPicPr>
            <p:cNvPr id="7" name="Picture 6" descr="A screenshot of a room&#10;&#10;Description automatically generated with low confidence">
              <a:extLst>
                <a:ext uri="{FF2B5EF4-FFF2-40B4-BE49-F238E27FC236}">
                  <a16:creationId xmlns:a16="http://schemas.microsoft.com/office/drawing/2014/main" id="{D17A19C1-1FEE-E5E7-8FA2-B746E6AA2842}"/>
                </a:ext>
              </a:extLst>
            </p:cNvPr>
            <p:cNvPicPr>
              <a:picLocks noChangeAspect="1"/>
            </p:cNvPicPr>
            <p:nvPr/>
          </p:nvPicPr>
          <p:blipFill>
            <a:blip r:embed="rId4"/>
            <a:stretch>
              <a:fillRect/>
            </a:stretch>
          </p:blipFill>
          <p:spPr>
            <a:xfrm>
              <a:off x="1081281" y="469948"/>
              <a:ext cx="3564138" cy="2727116"/>
            </a:xfrm>
            <a:prstGeom prst="rect">
              <a:avLst/>
            </a:prstGeom>
          </p:spPr>
        </p:pic>
        <p:sp>
          <p:nvSpPr>
            <p:cNvPr id="10" name="Rectangle 9">
              <a:extLst>
                <a:ext uri="{FF2B5EF4-FFF2-40B4-BE49-F238E27FC236}">
                  <a16:creationId xmlns:a16="http://schemas.microsoft.com/office/drawing/2014/main" id="{56292AB5-003B-4F09-A9A4-6403D1695720}"/>
                </a:ext>
              </a:extLst>
            </p:cNvPr>
            <p:cNvSpPr/>
            <p:nvPr/>
          </p:nvSpPr>
          <p:spPr>
            <a:xfrm>
              <a:off x="2493133" y="2439006"/>
              <a:ext cx="78792" cy="83156"/>
            </a:xfrm>
            <a:prstGeom prst="rec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74BAD1B-54CB-0A69-C589-BEA09DE2BCE7}"/>
                </a:ext>
              </a:extLst>
            </p:cNvPr>
            <p:cNvCxnSpPr>
              <a:cxnSpLocks/>
            </p:cNvCxnSpPr>
            <p:nvPr/>
          </p:nvCxnSpPr>
          <p:spPr>
            <a:xfrm flipV="1">
              <a:off x="2490778" y="2006060"/>
              <a:ext cx="525876" cy="432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97EF7753-FAAB-0DB0-F3F1-B11AEDD6AD11}"/>
                </a:ext>
              </a:extLst>
            </p:cNvPr>
            <p:cNvCxnSpPr>
              <a:cxnSpLocks/>
            </p:cNvCxnSpPr>
            <p:nvPr/>
          </p:nvCxnSpPr>
          <p:spPr>
            <a:xfrm>
              <a:off x="2490777" y="2521277"/>
              <a:ext cx="525672" cy="432945"/>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EC254E8-3F86-0055-3050-2F6837BEEB72}"/>
                </a:ext>
              </a:extLst>
            </p:cNvPr>
            <p:cNvCxnSpPr>
              <a:cxnSpLocks/>
            </p:cNvCxnSpPr>
            <p:nvPr/>
          </p:nvCxnSpPr>
          <p:spPr>
            <a:xfrm>
              <a:off x="3021160" y="2006060"/>
              <a:ext cx="0" cy="94816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B7B589C4-8DE5-96D0-C904-C3EBFE2FF60E}"/>
                </a:ext>
              </a:extLst>
            </p:cNvPr>
            <p:cNvSpPr/>
            <p:nvPr/>
          </p:nvSpPr>
          <p:spPr>
            <a:xfrm>
              <a:off x="3018119" y="2004386"/>
              <a:ext cx="1004764" cy="948163"/>
            </a:xfrm>
            <a:prstGeom prst="rect">
              <a:avLst/>
            </a:prstGeom>
            <a:solidFill>
              <a:srgbClr val="DBDD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E4099A6-9A5E-C75B-1D35-7DC4649860CB}"/>
                </a:ext>
              </a:extLst>
            </p:cNvPr>
            <p:cNvGrpSpPr/>
            <p:nvPr/>
          </p:nvGrpSpPr>
          <p:grpSpPr>
            <a:xfrm>
              <a:off x="3032407" y="1960130"/>
              <a:ext cx="986198" cy="986474"/>
              <a:chOff x="8625134" y="2661289"/>
              <a:chExt cx="3034686" cy="3266339"/>
            </a:xfrm>
          </p:grpSpPr>
          <p:pic>
            <p:nvPicPr>
              <p:cNvPr id="18" name="Picture 17" descr="A picture containing text&#10;&#10;Description automatically generated">
                <a:extLst>
                  <a:ext uri="{FF2B5EF4-FFF2-40B4-BE49-F238E27FC236}">
                    <a16:creationId xmlns:a16="http://schemas.microsoft.com/office/drawing/2014/main" id="{1F04AF75-F96C-D3A2-E9F0-65EB85A6C66B}"/>
                  </a:ext>
                </a:extLst>
              </p:cNvPr>
              <p:cNvPicPr>
                <a:picLocks noChangeAspect="1"/>
              </p:cNvPicPr>
              <p:nvPr/>
            </p:nvPicPr>
            <p:blipFill rotWithShape="1">
              <a:blip r:embed="rId5"/>
              <a:srcRect l="2081" t="1838" r="1951"/>
              <a:stretch/>
            </p:blipFill>
            <p:spPr>
              <a:xfrm>
                <a:off x="8625134" y="2845839"/>
                <a:ext cx="3034686" cy="3081789"/>
              </a:xfrm>
              <a:prstGeom prst="rect">
                <a:avLst/>
              </a:prstGeom>
              <a:ln w="38100">
                <a:noFill/>
              </a:ln>
            </p:spPr>
          </p:pic>
          <p:sp>
            <p:nvSpPr>
              <p:cNvPr id="20" name="Right Triangle 19">
                <a:extLst>
                  <a:ext uri="{FF2B5EF4-FFF2-40B4-BE49-F238E27FC236}">
                    <a16:creationId xmlns:a16="http://schemas.microsoft.com/office/drawing/2014/main" id="{D8AF2064-33B6-6E39-509A-D67029233B45}"/>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A341197-7DF4-F85C-C864-49759A309C5E}"/>
                  </a:ext>
                </a:extLst>
              </p:cNvPr>
              <p:cNvSpPr txBox="1"/>
              <p:nvPr/>
            </p:nvSpPr>
            <p:spPr>
              <a:xfrm>
                <a:off x="8767287" y="2661289"/>
                <a:ext cx="1107939" cy="811901"/>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N1</a:t>
                </a:r>
              </a:p>
            </p:txBody>
          </p:sp>
          <p:sp>
            <p:nvSpPr>
              <p:cNvPr id="24" name="TextBox 23">
                <a:extLst>
                  <a:ext uri="{FF2B5EF4-FFF2-40B4-BE49-F238E27FC236}">
                    <a16:creationId xmlns:a16="http://schemas.microsoft.com/office/drawing/2014/main" id="{DEF9DE4F-3279-A8B9-5CE8-1E80E3682644}"/>
                  </a:ext>
                </a:extLst>
              </p:cNvPr>
              <p:cNvSpPr txBox="1"/>
              <p:nvPr/>
            </p:nvSpPr>
            <p:spPr>
              <a:xfrm>
                <a:off x="9746629" y="2669246"/>
                <a:ext cx="1107940" cy="779177"/>
              </a:xfrm>
              <a:prstGeom prst="rect">
                <a:avLst/>
              </a:prstGeom>
              <a:noFill/>
            </p:spPr>
            <p:txBody>
              <a:bodyPr wrap="square" rtlCol="0">
                <a:spAutoFit/>
              </a:bodyPr>
              <a:lstStyle/>
              <a:p>
                <a:pPr>
                  <a:lnSpc>
                    <a:spcPct val="150000"/>
                  </a:lnSpc>
                </a:pPr>
                <a:r>
                  <a:rPr lang="en-US" sz="700" dirty="0">
                    <a:latin typeface="Menlo" panose="020B0609030804020204" pitchFamily="49" charset="0"/>
                    <a:ea typeface="Menlo" panose="020B0609030804020204" pitchFamily="49" charset="0"/>
                    <a:cs typeface="Menlo" panose="020B0609030804020204" pitchFamily="49" charset="0"/>
                  </a:rPr>
                  <a:t>N2</a:t>
                </a:r>
              </a:p>
            </p:txBody>
          </p:sp>
          <p:sp>
            <p:nvSpPr>
              <p:cNvPr id="25" name="Oval 24">
                <a:extLst>
                  <a:ext uri="{FF2B5EF4-FFF2-40B4-BE49-F238E27FC236}">
                    <a16:creationId xmlns:a16="http://schemas.microsoft.com/office/drawing/2014/main" id="{EAA4A2E4-F7BE-F479-4E44-61EA4B053059}"/>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D7F5048-0B5B-D35F-189A-E92FB34340AA}"/>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594D7DE-13D5-4827-AD9C-79EBB12B6A72}"/>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9C67666-906A-04CD-94A6-B96E1D856746}"/>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4953413-8582-D750-7DC2-6854EED1CB49}"/>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375CEF0-37C4-C521-047D-E6A943F24EF1}"/>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E49EE83-F9A9-E9D7-B848-FCAF7A3AC918}"/>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9" name="Oval 38">
                <a:extLst>
                  <a:ext uri="{FF2B5EF4-FFF2-40B4-BE49-F238E27FC236}">
                    <a16:creationId xmlns:a16="http://schemas.microsoft.com/office/drawing/2014/main" id="{DDB302F4-01F2-6855-7013-DC97CA80BA9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22A807F-760A-2DD8-B161-EDE2399B9C48}"/>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3D323853-B27E-B07B-0F2A-E19B57DC2AA7}"/>
                </a:ext>
              </a:extLst>
            </p:cNvPr>
            <p:cNvCxnSpPr>
              <a:cxnSpLocks/>
              <a:stCxn id="25" idx="0"/>
              <a:endCxn id="37" idx="4"/>
            </p:cNvCxnSpPr>
            <p:nvPr/>
          </p:nvCxnSpPr>
          <p:spPr>
            <a:xfrm>
              <a:off x="3197362" y="2155869"/>
              <a:ext cx="1357"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45549B2-7EAF-9A7D-733A-106D35203D1C}"/>
                </a:ext>
              </a:extLst>
            </p:cNvPr>
            <p:cNvCxnSpPr/>
            <p:nvPr/>
          </p:nvCxnSpPr>
          <p:spPr>
            <a:xfrm>
              <a:off x="3197846" y="2491962"/>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FC7A930-6736-DD9B-9DB7-6CCEA264275C}"/>
                </a:ext>
              </a:extLst>
            </p:cNvPr>
            <p:cNvCxnSpPr/>
            <p:nvPr/>
          </p:nvCxnSpPr>
          <p:spPr>
            <a:xfrm>
              <a:off x="3862860" y="2165326"/>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1087791-7259-7A31-7154-6F6E95AC6053}"/>
                </a:ext>
              </a:extLst>
            </p:cNvPr>
            <p:cNvCxnSpPr/>
            <p:nvPr/>
          </p:nvCxnSpPr>
          <p:spPr>
            <a:xfrm>
              <a:off x="3858982" y="2479511"/>
              <a:ext cx="1352" cy="330382"/>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4BD22DC-F36C-FB93-7226-84805A6D0E7B}"/>
                </a:ext>
              </a:extLst>
            </p:cNvPr>
            <p:cNvCxnSpPr>
              <a:cxnSpLocks/>
              <a:stCxn id="37" idx="2"/>
            </p:cNvCxnSpPr>
            <p:nvPr/>
          </p:nvCxnSpPr>
          <p:spPr>
            <a:xfrm>
              <a:off x="3188543" y="2476794"/>
              <a:ext cx="330771"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FD9E4047-EE33-D3E8-3C6F-23CCC5B3AB8C}"/>
                </a:ext>
              </a:extLst>
            </p:cNvPr>
            <p:cNvCxnSpPr>
              <a:cxnSpLocks/>
            </p:cNvCxnSpPr>
            <p:nvPr/>
          </p:nvCxnSpPr>
          <p:spPr>
            <a:xfrm>
              <a:off x="3203458" y="2809285"/>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547D45E-7767-BA86-0854-64998DBEE7AE}"/>
                </a:ext>
              </a:extLst>
            </p:cNvPr>
            <p:cNvCxnSpPr>
              <a:cxnSpLocks/>
            </p:cNvCxnSpPr>
            <p:nvPr/>
          </p:nvCxnSpPr>
          <p:spPr>
            <a:xfrm>
              <a:off x="3543812" y="2808982"/>
              <a:ext cx="331414" cy="1493"/>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2FC963B-6388-0C45-7C52-165DBBFCE1D5}"/>
                </a:ext>
              </a:extLst>
            </p:cNvPr>
            <p:cNvCxnSpPr>
              <a:cxnSpLocks/>
            </p:cNvCxnSpPr>
            <p:nvPr/>
          </p:nvCxnSpPr>
          <p:spPr>
            <a:xfrm>
              <a:off x="3527798" y="2476793"/>
              <a:ext cx="331414" cy="1493"/>
            </a:xfrm>
            <a:prstGeom prst="line">
              <a:avLst/>
            </a:prstGeom>
            <a:ln w="12700">
              <a:prstDash val="sysDot"/>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4A505BA-4BDA-9898-D1B4-24370DAA9788}"/>
                </a:ext>
              </a:extLst>
            </p:cNvPr>
            <p:cNvCxnSpPr>
              <a:cxnSpLocks/>
              <a:stCxn id="27" idx="2"/>
            </p:cNvCxnSpPr>
            <p:nvPr/>
          </p:nvCxnSpPr>
          <p:spPr>
            <a:xfrm flipV="1">
              <a:off x="3513516" y="2164363"/>
              <a:ext cx="344155" cy="1596"/>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A85ACE-D593-16A0-2272-E760264C980E}"/>
                </a:ext>
              </a:extLst>
            </p:cNvPr>
            <p:cNvCxnSpPr>
              <a:cxnSpLocks/>
              <a:endCxn id="34" idx="3"/>
            </p:cNvCxnSpPr>
            <p:nvPr/>
          </p:nvCxnSpPr>
          <p:spPr>
            <a:xfrm flipV="1">
              <a:off x="3529021" y="2169493"/>
              <a:ext cx="334158" cy="307005"/>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BEF8E95-E382-B0CC-CE1D-303BF88919C2}"/>
                </a:ext>
              </a:extLst>
            </p:cNvPr>
            <p:cNvSpPr txBox="1"/>
            <p:nvPr/>
          </p:nvSpPr>
          <p:spPr>
            <a:xfrm>
              <a:off x="3326521" y="2466115"/>
              <a:ext cx="420761" cy="200055"/>
            </a:xfrm>
            <a:prstGeom prst="rect">
              <a:avLst/>
            </a:prstGeom>
            <a:noFill/>
          </p:spPr>
          <p:txBody>
            <a:bodyPr wrap="square" rtlCol="0">
              <a:spAutoFit/>
            </a:bodyPr>
            <a:lstStyle/>
            <a:p>
              <a:pPr algn="ctr"/>
              <a:r>
                <a:rPr lang="en-US" sz="700" dirty="0">
                  <a:latin typeface="Menlo" panose="020B0609030804020204" pitchFamily="49" charset="0"/>
                  <a:ea typeface="Menlo" panose="020B0609030804020204" pitchFamily="49" charset="0"/>
                  <a:cs typeface="Menlo" panose="020B0609030804020204" pitchFamily="49" charset="0"/>
                </a:rPr>
                <a:t>POI</a:t>
              </a:r>
            </a:p>
          </p:txBody>
        </p:sp>
        <p:cxnSp>
          <p:nvCxnSpPr>
            <p:cNvPr id="52" name="Straight Connector 51">
              <a:extLst>
                <a:ext uri="{FF2B5EF4-FFF2-40B4-BE49-F238E27FC236}">
                  <a16:creationId xmlns:a16="http://schemas.microsoft.com/office/drawing/2014/main" id="{2D2513A8-186B-1DD7-FDE4-2D9D97B29F79}"/>
                </a:ext>
              </a:extLst>
            </p:cNvPr>
            <p:cNvCxnSpPr>
              <a:cxnSpLocks/>
              <a:endCxn id="39" idx="2"/>
            </p:cNvCxnSpPr>
            <p:nvPr/>
          </p:nvCxnSpPr>
          <p:spPr>
            <a:xfrm>
              <a:off x="3687118" y="2657153"/>
              <a:ext cx="169009" cy="148761"/>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0D2AFA7-B8A0-B37F-6999-05A8354D6888}"/>
                </a:ext>
              </a:extLst>
            </p:cNvPr>
            <p:cNvCxnSpPr>
              <a:cxnSpLocks/>
            </p:cNvCxnSpPr>
            <p:nvPr/>
          </p:nvCxnSpPr>
          <p:spPr>
            <a:xfrm flipV="1">
              <a:off x="3202427" y="2661130"/>
              <a:ext cx="141869" cy="150384"/>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74D7EA-5491-F28E-56C9-7579BE5B1B68}"/>
                </a:ext>
              </a:extLst>
            </p:cNvPr>
            <p:cNvCxnSpPr>
              <a:cxnSpLocks/>
            </p:cNvCxnSpPr>
            <p:nvPr/>
          </p:nvCxnSpPr>
          <p:spPr>
            <a:xfrm>
              <a:off x="3530399" y="2656507"/>
              <a:ext cx="1995" cy="152778"/>
            </a:xfrm>
            <a:prstGeom prst="line">
              <a:avLst/>
            </a:prstGeom>
            <a:ln w="8890">
              <a:solidFill>
                <a:srgbClr val="000000"/>
              </a:solidFill>
              <a:prstDash val="sysDot"/>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6499AC07-D442-684B-4017-5F66B43DFF0E}"/>
                </a:ext>
              </a:extLst>
            </p:cNvPr>
            <p:cNvSpPr txBox="1"/>
            <p:nvPr/>
          </p:nvSpPr>
          <p:spPr>
            <a:xfrm>
              <a:off x="2728408" y="1766057"/>
              <a:ext cx="1458461" cy="224492"/>
            </a:xfrm>
            <a:prstGeom prst="rect">
              <a:avLst/>
            </a:prstGeom>
            <a:noFill/>
          </p:spPr>
          <p:txBody>
            <a:bodyPr wrap="square" rtlCol="0">
              <a:spAutoFit/>
            </a:bodyPr>
            <a:lstStyle/>
            <a:p>
              <a:r>
                <a:rPr lang="en-US" sz="800" dirty="0">
                  <a:latin typeface="Menlo" panose="020B0609030804020204" pitchFamily="49" charset="0"/>
                  <a:ea typeface="Menlo" panose="020B0609030804020204" pitchFamily="49" charset="0"/>
                  <a:cs typeface="Menlo" panose="020B0609030804020204" pitchFamily="49" charset="0"/>
                </a:rPr>
                <a:t> (x</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y</a:t>
              </a:r>
              <a:r>
                <a:rPr lang="en-US" sz="800" baseline="-25000" dirty="0">
                  <a:latin typeface="Menlo" panose="020B0609030804020204" pitchFamily="49" charset="0"/>
                  <a:ea typeface="Menlo" panose="020B0609030804020204" pitchFamily="49" charset="0"/>
                  <a:cs typeface="Menlo" panose="020B0609030804020204" pitchFamily="49" charset="0"/>
                </a:rPr>
                <a:t>res</a:t>
              </a:r>
              <a:r>
                <a:rPr lang="en-US" sz="800" dirty="0">
                  <a:latin typeface="Menlo" panose="020B0609030804020204" pitchFamily="49" charset="0"/>
                  <a:ea typeface="Menlo" panose="020B0609030804020204" pitchFamily="49" charset="0"/>
                  <a:cs typeface="Menlo" panose="020B0609030804020204" pitchFamily="49" charset="0"/>
                </a:rPr>
                <a:t>, depth)</a:t>
              </a:r>
            </a:p>
          </p:txBody>
        </p:sp>
      </p:grpSp>
      <p:sp>
        <p:nvSpPr>
          <p:cNvPr id="4" name="TextBox 3">
            <a:extLst>
              <a:ext uri="{FF2B5EF4-FFF2-40B4-BE49-F238E27FC236}">
                <a16:creationId xmlns:a16="http://schemas.microsoft.com/office/drawing/2014/main" id="{FCAF493B-AFA6-1D61-B2C2-A92D68CFA58D}"/>
              </a:ext>
            </a:extLst>
          </p:cNvPr>
          <p:cNvSpPr txBox="1"/>
          <p:nvPr/>
        </p:nvSpPr>
        <p:spPr>
          <a:xfrm>
            <a:off x="148055" y="5317356"/>
            <a:ext cx="7118507" cy="1061829"/>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10. XX. </a:t>
            </a:r>
            <a:r>
              <a:rPr lang="en-US" sz="900" dirty="0">
                <a:latin typeface="Arial" panose="020B0604020202020204" pitchFamily="34" charset="0"/>
                <a:cs typeface="Arial" panose="020B0604020202020204" pitchFamily="34" charset="0"/>
              </a:rPr>
              <a:t>A) Surface area for each pixel with the image (730x530 pixels) is calculated by first deriving its coordinates in 3D space as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depth) where x</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width of the pixel and y</a:t>
            </a:r>
            <a:r>
              <a:rPr lang="en-US" sz="900" baseline="-25000" dirty="0">
                <a:latin typeface="Arial" panose="020B0604020202020204" pitchFamily="34" charset="0"/>
                <a:cs typeface="Arial" panose="020B0604020202020204" pitchFamily="34" charset="0"/>
              </a:rPr>
              <a:t>res</a:t>
            </a:r>
            <a:r>
              <a:rPr lang="en-US" sz="900" dirty="0">
                <a:latin typeface="Arial" panose="020B0604020202020204" pitchFamily="34" charset="0"/>
                <a:cs typeface="Arial" panose="020B0604020202020204" pitchFamily="34" charset="0"/>
              </a:rPr>
              <a:t> is the real-world height of the pixel. Euclidean distance between the pixel of interest (POI) and its neighbors is calculated. The area of the triangles defined by the POI and its neighbors is subsequently calculated and summated across all pixels within an object. B) Sample output of the surface area algorithm. The polygon that subtends the complete ground plane (GP) is estimated using scene boundaries. The surface area of the visible ground plane (VGP) is calculated using the method described in A). Accordingly, the surface area of GP is equal to the proportion of pixels belonging to the visible vs. complete ground plane multiplied by the surface area of the VGP. C) XX D) XX E) XX</a:t>
            </a:r>
          </a:p>
        </p:txBody>
      </p:sp>
      <p:sp>
        <p:nvSpPr>
          <p:cNvPr id="56" name="TextBox 55">
            <a:extLst>
              <a:ext uri="{FF2B5EF4-FFF2-40B4-BE49-F238E27FC236}">
                <a16:creationId xmlns:a16="http://schemas.microsoft.com/office/drawing/2014/main" id="{1C8B7E81-4A52-7541-2F21-F6B597CDDB7B}"/>
              </a:ext>
            </a:extLst>
          </p:cNvPr>
          <p:cNvSpPr txBox="1"/>
          <p:nvPr/>
        </p:nvSpPr>
        <p:spPr>
          <a:xfrm>
            <a:off x="-21865"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57" name="TextBox 56">
            <a:extLst>
              <a:ext uri="{FF2B5EF4-FFF2-40B4-BE49-F238E27FC236}">
                <a16:creationId xmlns:a16="http://schemas.microsoft.com/office/drawing/2014/main" id="{C2C1CFF4-C3D5-AE01-3E5C-AC239A113F0F}"/>
              </a:ext>
            </a:extLst>
          </p:cNvPr>
          <p:cNvSpPr txBox="1"/>
          <p:nvPr/>
        </p:nvSpPr>
        <p:spPr>
          <a:xfrm>
            <a:off x="3490184" y="11240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59" name="Group 58">
            <a:extLst>
              <a:ext uri="{FF2B5EF4-FFF2-40B4-BE49-F238E27FC236}">
                <a16:creationId xmlns:a16="http://schemas.microsoft.com/office/drawing/2014/main" id="{F1C484A7-3670-2D2E-F5FB-8948596FAADF}"/>
              </a:ext>
            </a:extLst>
          </p:cNvPr>
          <p:cNvGrpSpPr/>
          <p:nvPr/>
        </p:nvGrpSpPr>
        <p:grpSpPr>
          <a:xfrm>
            <a:off x="80641" y="3075114"/>
            <a:ext cx="7232154" cy="2049278"/>
            <a:chOff x="100793" y="565666"/>
            <a:chExt cx="7232154" cy="2049278"/>
          </a:xfrm>
        </p:grpSpPr>
        <p:sp>
          <p:nvSpPr>
            <p:cNvPr id="60" name="Rectangle 59">
              <a:extLst>
                <a:ext uri="{FF2B5EF4-FFF2-40B4-BE49-F238E27FC236}">
                  <a16:creationId xmlns:a16="http://schemas.microsoft.com/office/drawing/2014/main" id="{C2120882-2632-4B6E-2897-8C4310443463}"/>
                </a:ext>
              </a:extLst>
            </p:cNvPr>
            <p:cNvSpPr/>
            <p:nvPr/>
          </p:nvSpPr>
          <p:spPr>
            <a:xfrm>
              <a:off x="139643"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ectangle 60">
              <a:extLst>
                <a:ext uri="{FF2B5EF4-FFF2-40B4-BE49-F238E27FC236}">
                  <a16:creationId xmlns:a16="http://schemas.microsoft.com/office/drawing/2014/main" id="{E08EC628-BAE4-8A1D-E23F-8FF6B1AA8366}"/>
                </a:ext>
              </a:extLst>
            </p:cNvPr>
            <p:cNvSpPr/>
            <p:nvPr/>
          </p:nvSpPr>
          <p:spPr>
            <a:xfrm>
              <a:off x="2522522" y="1205753"/>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Rectangle 61">
              <a:extLst>
                <a:ext uri="{FF2B5EF4-FFF2-40B4-BE49-F238E27FC236}">
                  <a16:creationId xmlns:a16="http://schemas.microsoft.com/office/drawing/2014/main" id="{CAC05BD3-924A-E80F-F26F-723599120950}"/>
                </a:ext>
              </a:extLst>
            </p:cNvPr>
            <p:cNvSpPr/>
            <p:nvPr/>
          </p:nvSpPr>
          <p:spPr>
            <a:xfrm>
              <a:off x="4897833" y="1208025"/>
              <a:ext cx="93567" cy="59167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63" name="Group 62">
              <a:extLst>
                <a:ext uri="{FF2B5EF4-FFF2-40B4-BE49-F238E27FC236}">
                  <a16:creationId xmlns:a16="http://schemas.microsoft.com/office/drawing/2014/main" id="{4363281E-E954-E4EE-F4EB-A211F71EB2B9}"/>
                </a:ext>
              </a:extLst>
            </p:cNvPr>
            <p:cNvGrpSpPr/>
            <p:nvPr/>
          </p:nvGrpSpPr>
          <p:grpSpPr>
            <a:xfrm>
              <a:off x="6559908" y="577890"/>
              <a:ext cx="590281" cy="497125"/>
              <a:chOff x="5687464" y="2844535"/>
              <a:chExt cx="753592" cy="614444"/>
            </a:xfrm>
          </p:grpSpPr>
          <p:pic>
            <p:nvPicPr>
              <p:cNvPr id="73" name="Picture 72" descr="Chart, bar chart&#10;&#10;Description automatically generated">
                <a:extLst>
                  <a:ext uri="{FF2B5EF4-FFF2-40B4-BE49-F238E27FC236}">
                    <a16:creationId xmlns:a16="http://schemas.microsoft.com/office/drawing/2014/main" id="{0B4566F7-0F0B-F380-97CD-029B81F227B2}"/>
                  </a:ext>
                </a:extLst>
              </p:cNvPr>
              <p:cNvPicPr>
                <a:picLocks noChangeAspect="1"/>
              </p:cNvPicPr>
              <p:nvPr/>
            </p:nvPicPr>
            <p:blipFill rotWithShape="1">
              <a:blip r:embed="rId6"/>
              <a:srcRect l="50191" t="52388" r="9749" b="20193"/>
              <a:stretch/>
            </p:blipFill>
            <p:spPr>
              <a:xfrm rot="5400000">
                <a:off x="5532417" y="2999582"/>
                <a:ext cx="614444" cy="304349"/>
              </a:xfrm>
              <a:prstGeom prst="rect">
                <a:avLst/>
              </a:prstGeom>
            </p:spPr>
          </p:pic>
          <p:pic>
            <p:nvPicPr>
              <p:cNvPr id="74" name="Picture 73" descr="Chart, scatter chart&#10;&#10;Description automatically generated">
                <a:extLst>
                  <a:ext uri="{FF2B5EF4-FFF2-40B4-BE49-F238E27FC236}">
                    <a16:creationId xmlns:a16="http://schemas.microsoft.com/office/drawing/2014/main" id="{CC36670C-6BF6-E58A-B4AC-8CBC4684D176}"/>
                  </a:ext>
                </a:extLst>
              </p:cNvPr>
              <p:cNvPicPr>
                <a:picLocks noChangeAspect="1"/>
              </p:cNvPicPr>
              <p:nvPr/>
            </p:nvPicPr>
            <p:blipFill rotWithShape="1">
              <a:blip r:embed="rId7"/>
              <a:srcRect l="42956" t="6852" r="40602" b="86562"/>
              <a:stretch/>
            </p:blipFill>
            <p:spPr>
              <a:xfrm>
                <a:off x="6035195" y="2881649"/>
                <a:ext cx="369664" cy="148074"/>
              </a:xfrm>
              <a:prstGeom prst="rect">
                <a:avLst/>
              </a:prstGeom>
            </p:spPr>
          </p:pic>
          <p:pic>
            <p:nvPicPr>
              <p:cNvPr id="75" name="Picture 74" descr="Chart, scatter chart&#10;&#10;Description automatically generated">
                <a:extLst>
                  <a:ext uri="{FF2B5EF4-FFF2-40B4-BE49-F238E27FC236}">
                    <a16:creationId xmlns:a16="http://schemas.microsoft.com/office/drawing/2014/main" id="{200444A0-6B86-45C5-138B-FABBB5A02EB9}"/>
                  </a:ext>
                </a:extLst>
              </p:cNvPr>
              <p:cNvPicPr>
                <a:picLocks noChangeAspect="1"/>
              </p:cNvPicPr>
              <p:nvPr/>
            </p:nvPicPr>
            <p:blipFill rotWithShape="1">
              <a:blip r:embed="rId8"/>
              <a:srcRect l="43140" t="6932" r="39926" b="86671"/>
              <a:stretch/>
            </p:blipFill>
            <p:spPr>
              <a:xfrm>
                <a:off x="6042256" y="3079835"/>
                <a:ext cx="380739" cy="143842"/>
              </a:xfrm>
              <a:prstGeom prst="rect">
                <a:avLst/>
              </a:prstGeom>
            </p:spPr>
          </p:pic>
          <p:pic>
            <p:nvPicPr>
              <p:cNvPr id="76" name="Picture 75" descr="Chart, scatter chart&#10;&#10;Description automatically generated">
                <a:extLst>
                  <a:ext uri="{FF2B5EF4-FFF2-40B4-BE49-F238E27FC236}">
                    <a16:creationId xmlns:a16="http://schemas.microsoft.com/office/drawing/2014/main" id="{C71E75B0-68EE-247F-9BAB-BE7108E4BF8D}"/>
                  </a:ext>
                </a:extLst>
              </p:cNvPr>
              <p:cNvPicPr>
                <a:picLocks noChangeAspect="1"/>
              </p:cNvPicPr>
              <p:nvPr/>
            </p:nvPicPr>
            <p:blipFill rotWithShape="1">
              <a:blip r:embed="rId9"/>
              <a:srcRect l="42225" t="6179" r="39724" b="87976"/>
              <a:stretch/>
            </p:blipFill>
            <p:spPr>
              <a:xfrm>
                <a:off x="6035195" y="3249364"/>
                <a:ext cx="405861" cy="131428"/>
              </a:xfrm>
              <a:prstGeom prst="rect">
                <a:avLst/>
              </a:prstGeom>
            </p:spPr>
          </p:pic>
        </p:grpSp>
        <p:pic>
          <p:nvPicPr>
            <p:cNvPr id="64" name="Picture 63">
              <a:extLst>
                <a:ext uri="{FF2B5EF4-FFF2-40B4-BE49-F238E27FC236}">
                  <a16:creationId xmlns:a16="http://schemas.microsoft.com/office/drawing/2014/main" id="{505979A5-9D76-2422-6DB2-49366703D15A}"/>
                </a:ext>
              </a:extLst>
            </p:cNvPr>
            <p:cNvPicPr>
              <a:picLocks noChangeAspect="1"/>
            </p:cNvPicPr>
            <p:nvPr/>
          </p:nvPicPr>
          <p:blipFill>
            <a:blip r:embed="rId10"/>
            <a:stretch>
              <a:fillRect/>
            </a:stretch>
          </p:blipFill>
          <p:spPr>
            <a:xfrm>
              <a:off x="2512105" y="565666"/>
              <a:ext cx="2426909" cy="2049278"/>
            </a:xfrm>
            <a:prstGeom prst="rect">
              <a:avLst/>
            </a:prstGeom>
          </p:spPr>
        </p:pic>
        <p:pic>
          <p:nvPicPr>
            <p:cNvPr id="65" name="Picture 64">
              <a:extLst>
                <a:ext uri="{FF2B5EF4-FFF2-40B4-BE49-F238E27FC236}">
                  <a16:creationId xmlns:a16="http://schemas.microsoft.com/office/drawing/2014/main" id="{04AA0C37-224E-3507-B0C0-58F095CA4195}"/>
                </a:ext>
              </a:extLst>
            </p:cNvPr>
            <p:cNvPicPr>
              <a:picLocks noChangeAspect="1"/>
            </p:cNvPicPr>
            <p:nvPr/>
          </p:nvPicPr>
          <p:blipFill>
            <a:blip r:embed="rId11"/>
            <a:stretch>
              <a:fillRect/>
            </a:stretch>
          </p:blipFill>
          <p:spPr>
            <a:xfrm>
              <a:off x="100793" y="565666"/>
              <a:ext cx="2426909" cy="2049278"/>
            </a:xfrm>
            <a:prstGeom prst="rect">
              <a:avLst/>
            </a:prstGeom>
          </p:spPr>
        </p:pic>
        <p:pic>
          <p:nvPicPr>
            <p:cNvPr id="68" name="Picture 67">
              <a:extLst>
                <a:ext uri="{FF2B5EF4-FFF2-40B4-BE49-F238E27FC236}">
                  <a16:creationId xmlns:a16="http://schemas.microsoft.com/office/drawing/2014/main" id="{C4A42AFD-0688-9A25-C577-4A6DBCF99B9C}"/>
                </a:ext>
              </a:extLst>
            </p:cNvPr>
            <p:cNvPicPr>
              <a:picLocks noChangeAspect="1"/>
            </p:cNvPicPr>
            <p:nvPr/>
          </p:nvPicPr>
          <p:blipFill>
            <a:blip r:embed="rId12"/>
            <a:stretch>
              <a:fillRect/>
            </a:stretch>
          </p:blipFill>
          <p:spPr>
            <a:xfrm>
              <a:off x="4906038" y="565666"/>
              <a:ext cx="2426909" cy="2049278"/>
            </a:xfrm>
            <a:prstGeom prst="rect">
              <a:avLst/>
            </a:prstGeom>
          </p:spPr>
        </p:pic>
      </p:grpSp>
      <p:sp>
        <p:nvSpPr>
          <p:cNvPr id="95" name="TextBox 94">
            <a:extLst>
              <a:ext uri="{FF2B5EF4-FFF2-40B4-BE49-F238E27FC236}">
                <a16:creationId xmlns:a16="http://schemas.microsoft.com/office/drawing/2014/main" id="{089C1412-71BE-4466-B64B-FABC83A2155B}"/>
              </a:ext>
            </a:extLst>
          </p:cNvPr>
          <p:cNvSpPr txBox="1"/>
          <p:nvPr/>
        </p:nvSpPr>
        <p:spPr>
          <a:xfrm>
            <a:off x="-27102" y="288653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96" name="TextBox 95">
            <a:extLst>
              <a:ext uri="{FF2B5EF4-FFF2-40B4-BE49-F238E27FC236}">
                <a16:creationId xmlns:a16="http://schemas.microsoft.com/office/drawing/2014/main" id="{99636BAC-6EE4-C3B9-E624-32078E731EA9}"/>
              </a:ext>
            </a:extLst>
          </p:cNvPr>
          <p:cNvSpPr txBox="1"/>
          <p:nvPr/>
        </p:nvSpPr>
        <p:spPr>
          <a:xfrm>
            <a:off x="2313787" y="2882150"/>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sp>
        <p:nvSpPr>
          <p:cNvPr id="97" name="TextBox 96">
            <a:extLst>
              <a:ext uri="{FF2B5EF4-FFF2-40B4-BE49-F238E27FC236}">
                <a16:creationId xmlns:a16="http://schemas.microsoft.com/office/drawing/2014/main" id="{3E060861-FDAF-AF0F-D265-EAFC63642829}"/>
              </a:ext>
            </a:extLst>
          </p:cNvPr>
          <p:cNvSpPr txBox="1"/>
          <p:nvPr/>
        </p:nvSpPr>
        <p:spPr>
          <a:xfrm>
            <a:off x="4649004" y="2880604"/>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sp>
        <p:nvSpPr>
          <p:cNvPr id="78" name="TextBox 77">
            <a:extLst>
              <a:ext uri="{FF2B5EF4-FFF2-40B4-BE49-F238E27FC236}">
                <a16:creationId xmlns:a16="http://schemas.microsoft.com/office/drawing/2014/main" id="{B1419840-C430-E825-3EAA-799719D1646F}"/>
              </a:ext>
            </a:extLst>
          </p:cNvPr>
          <p:cNvSpPr txBox="1"/>
          <p:nvPr/>
        </p:nvSpPr>
        <p:spPr>
          <a:xfrm>
            <a:off x="2256126" y="1697309"/>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a</a:t>
            </a:r>
          </a:p>
        </p:txBody>
      </p:sp>
      <p:sp>
        <p:nvSpPr>
          <p:cNvPr id="79" name="TextBox 78">
            <a:extLst>
              <a:ext uri="{FF2B5EF4-FFF2-40B4-BE49-F238E27FC236}">
                <a16:creationId xmlns:a16="http://schemas.microsoft.com/office/drawing/2014/main" id="{1B9FA5BA-03D1-7214-6F86-34D530E87035}"/>
              </a:ext>
            </a:extLst>
          </p:cNvPr>
          <p:cNvSpPr txBox="1"/>
          <p:nvPr/>
        </p:nvSpPr>
        <p:spPr>
          <a:xfrm>
            <a:off x="2433049" y="1880028"/>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b</a:t>
            </a:r>
          </a:p>
        </p:txBody>
      </p:sp>
      <p:sp>
        <p:nvSpPr>
          <p:cNvPr id="80" name="TextBox 79">
            <a:extLst>
              <a:ext uri="{FF2B5EF4-FFF2-40B4-BE49-F238E27FC236}">
                <a16:creationId xmlns:a16="http://schemas.microsoft.com/office/drawing/2014/main" id="{89C8DA49-D5E2-806A-9EA6-A32EA7CC26F5}"/>
              </a:ext>
            </a:extLst>
          </p:cNvPr>
          <p:cNvSpPr txBox="1"/>
          <p:nvPr/>
        </p:nvSpPr>
        <p:spPr>
          <a:xfrm>
            <a:off x="2186248" y="1898298"/>
            <a:ext cx="240582" cy="169277"/>
          </a:xfrm>
          <a:prstGeom prst="rect">
            <a:avLst/>
          </a:prstGeom>
          <a:noFill/>
        </p:spPr>
        <p:txBody>
          <a:bodyPr wrap="square" rtlCol="0">
            <a:spAutoFit/>
          </a:bodyPr>
          <a:lstStyle/>
          <a:p>
            <a:r>
              <a:rPr lang="en-US" sz="500" dirty="0">
                <a:latin typeface="Menlo" panose="020B0609030804020204" pitchFamily="49" charset="0"/>
                <a:ea typeface="Menlo" panose="020B0609030804020204" pitchFamily="49" charset="0"/>
                <a:cs typeface="Menlo" panose="020B0609030804020204" pitchFamily="49" charset="0"/>
              </a:rPr>
              <a:t>c</a:t>
            </a:r>
          </a:p>
        </p:txBody>
      </p:sp>
      <p:sp>
        <p:nvSpPr>
          <p:cNvPr id="84" name="TextBox 83">
            <a:extLst>
              <a:ext uri="{FF2B5EF4-FFF2-40B4-BE49-F238E27FC236}">
                <a16:creationId xmlns:a16="http://schemas.microsoft.com/office/drawing/2014/main" id="{AC9D2D68-09A8-3B5A-DA2F-7958D6F17A23}"/>
              </a:ext>
            </a:extLst>
          </p:cNvPr>
          <p:cNvSpPr txBox="1"/>
          <p:nvPr/>
        </p:nvSpPr>
        <p:spPr>
          <a:xfrm>
            <a:off x="2292271" y="1837871"/>
            <a:ext cx="191867" cy="184666"/>
          </a:xfrm>
          <a:prstGeom prst="rect">
            <a:avLst/>
          </a:prstGeom>
          <a:noFill/>
        </p:spPr>
        <p:txBody>
          <a:bodyPr wrap="square" rtlCol="0">
            <a:spAutoFit/>
          </a:bodyPr>
          <a:lstStyle/>
          <a:p>
            <a:r>
              <a:rPr lang="en-US" sz="600" dirty="0">
                <a:latin typeface="Menlo" panose="020B0609030804020204" pitchFamily="49" charset="0"/>
                <a:ea typeface="Menlo" panose="020B0609030804020204" pitchFamily="49" charset="0"/>
                <a:cs typeface="Menlo" panose="020B0609030804020204" pitchFamily="49" charset="0"/>
              </a:rPr>
              <a:t>T</a:t>
            </a:r>
          </a:p>
        </p:txBody>
      </p:sp>
      <p:grpSp>
        <p:nvGrpSpPr>
          <p:cNvPr id="92" name="Group 91">
            <a:extLst>
              <a:ext uri="{FF2B5EF4-FFF2-40B4-BE49-F238E27FC236}">
                <a16:creationId xmlns:a16="http://schemas.microsoft.com/office/drawing/2014/main" id="{F1C00AA8-9836-F4B5-FD6D-C851F8C847E4}"/>
              </a:ext>
            </a:extLst>
          </p:cNvPr>
          <p:cNvGrpSpPr/>
          <p:nvPr/>
        </p:nvGrpSpPr>
        <p:grpSpPr>
          <a:xfrm>
            <a:off x="165470" y="1689058"/>
            <a:ext cx="1461328" cy="980272"/>
            <a:chOff x="580438" y="179580"/>
            <a:chExt cx="1461328" cy="980272"/>
          </a:xfrm>
        </p:grpSpPr>
        <p:grpSp>
          <p:nvGrpSpPr>
            <p:cNvPr id="87" name="Group 86">
              <a:extLst>
                <a:ext uri="{FF2B5EF4-FFF2-40B4-BE49-F238E27FC236}">
                  <a16:creationId xmlns:a16="http://schemas.microsoft.com/office/drawing/2014/main" id="{98DCE665-F055-6B5B-6918-EC15CDABF1D9}"/>
                </a:ext>
              </a:extLst>
            </p:cNvPr>
            <p:cNvGrpSpPr/>
            <p:nvPr/>
          </p:nvGrpSpPr>
          <p:grpSpPr>
            <a:xfrm>
              <a:off x="630908" y="179580"/>
              <a:ext cx="1260414" cy="296235"/>
              <a:chOff x="432332" y="1599262"/>
              <a:chExt cx="1260414" cy="296235"/>
            </a:xfrm>
          </p:grpSpPr>
          <p:sp>
            <p:nvSpPr>
              <p:cNvPr id="86" name="Rectangle 85">
                <a:extLst>
                  <a:ext uri="{FF2B5EF4-FFF2-40B4-BE49-F238E27FC236}">
                    <a16:creationId xmlns:a16="http://schemas.microsoft.com/office/drawing/2014/main" id="{0E60131F-8511-F8FF-419A-B9134A9EB7E7}"/>
                  </a:ext>
                </a:extLst>
              </p:cNvPr>
              <p:cNvSpPr/>
              <p:nvPr/>
            </p:nvSpPr>
            <p:spPr>
              <a:xfrm>
                <a:off x="451104" y="1628925"/>
                <a:ext cx="1241642" cy="245590"/>
              </a:xfrm>
              <a:prstGeom prst="rect">
                <a:avLst/>
              </a:prstGeom>
              <a:solidFill>
                <a:schemeClr val="bg1">
                  <a:alpha val="7034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120166B-2A4D-FE40-65A3-76CF46B6E379}"/>
                      </a:ext>
                    </a:extLst>
                  </p:cNvPr>
                  <p:cNvSpPr txBox="1"/>
                  <p:nvPr/>
                </p:nvSpPr>
                <p:spPr>
                  <a:xfrm>
                    <a:off x="432332" y="1599262"/>
                    <a:ext cx="1036709" cy="29623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700" b="0" i="1" smtClean="0">
                              <a:latin typeface="Cambria Math" panose="02040503050406030204" pitchFamily="18" charset="0"/>
                              <a:ea typeface="Menlo" panose="020B0609030804020204" pitchFamily="49" charset="0"/>
                              <a:cs typeface="Menlo" panose="020B0609030804020204" pitchFamily="49" charset="0"/>
                            </a:rPr>
                            <m:t>𝑠</m:t>
                          </m:r>
                          <m:r>
                            <a:rPr lang="en-US" sz="700" b="0" i="1" smtClean="0">
                              <a:latin typeface="Cambria Math" panose="02040503050406030204" pitchFamily="18" charset="0"/>
                              <a:ea typeface="Menlo" panose="020B0609030804020204" pitchFamily="49" charset="0"/>
                              <a:cs typeface="Menlo" panose="020B0609030804020204" pitchFamily="49" charset="0"/>
                            </a:rPr>
                            <m:t>= </m:t>
                          </m:r>
                          <m:f>
                            <m:fPr>
                              <m:ctrlPr>
                                <a:rPr lang="en-US" sz="700" b="0" i="1" smtClean="0">
                                  <a:latin typeface="Cambria Math" panose="02040503050406030204" pitchFamily="18" charset="0"/>
                                  <a:ea typeface="Menlo" panose="020B0609030804020204" pitchFamily="49" charset="0"/>
                                  <a:cs typeface="Menlo" panose="020B0609030804020204" pitchFamily="49" charset="0"/>
                                </a:rPr>
                              </m:ctrlPr>
                            </m:fPr>
                            <m:num>
                              <m:r>
                                <a:rPr lang="en-US" sz="700" b="0" i="1" smtClean="0">
                                  <a:latin typeface="Cambria Math" panose="02040503050406030204" pitchFamily="18" charset="0"/>
                                  <a:ea typeface="Menlo" panose="020B0609030804020204" pitchFamily="49" charset="0"/>
                                  <a:cs typeface="Menlo" panose="020B0609030804020204" pitchFamily="49" charset="0"/>
                                </a:rPr>
                                <m:t>𝑎</m:t>
                              </m:r>
                              <m:r>
                                <a:rPr lang="en-US" sz="700" b="0" i="1" smtClean="0">
                                  <a:latin typeface="Cambria Math" panose="02040503050406030204" pitchFamily="18" charset="0"/>
                                  <a:ea typeface="Menlo" panose="020B0609030804020204" pitchFamily="49" charset="0"/>
                                  <a:cs typeface="Menlo" panose="020B0609030804020204" pitchFamily="49" charset="0"/>
                                </a:rPr>
                                <m:t>+</m:t>
                              </m:r>
                              <m:r>
                                <a:rPr lang="en-US" sz="700" b="0" i="1" smtClean="0">
                                  <a:latin typeface="Cambria Math" panose="02040503050406030204" pitchFamily="18" charset="0"/>
                                  <a:ea typeface="Menlo" panose="020B0609030804020204" pitchFamily="49" charset="0"/>
                                  <a:cs typeface="Menlo" panose="020B0609030804020204" pitchFamily="49" charset="0"/>
                                </a:rPr>
                                <m:t>𝑏</m:t>
                              </m:r>
                              <m:r>
                                <a:rPr lang="en-US" sz="700" b="0" i="1" smtClean="0">
                                  <a:latin typeface="Cambria Math" panose="02040503050406030204" pitchFamily="18" charset="0"/>
                                  <a:ea typeface="Menlo" panose="020B0609030804020204" pitchFamily="49" charset="0"/>
                                  <a:cs typeface="Menlo" panose="020B0609030804020204" pitchFamily="49" charset="0"/>
                                </a:rPr>
                                <m:t>+</m:t>
                              </m:r>
                              <m:r>
                                <a:rPr lang="en-US" sz="700" b="0" i="1" smtClean="0">
                                  <a:latin typeface="Cambria Math" panose="02040503050406030204" pitchFamily="18" charset="0"/>
                                  <a:ea typeface="Menlo" panose="020B0609030804020204" pitchFamily="49" charset="0"/>
                                  <a:cs typeface="Menlo" panose="020B0609030804020204" pitchFamily="49" charset="0"/>
                                </a:rPr>
                                <m:t>𝑐</m:t>
                              </m:r>
                            </m:num>
                            <m:den>
                              <m:r>
                                <a:rPr lang="en-US" sz="700" b="0" i="1" smtClean="0">
                                  <a:latin typeface="Cambria Math" panose="02040503050406030204" pitchFamily="18" charset="0"/>
                                  <a:ea typeface="Menlo" panose="020B0609030804020204" pitchFamily="49" charset="0"/>
                                  <a:cs typeface="Menlo" panose="020B0609030804020204" pitchFamily="49" charset="0"/>
                                </a:rPr>
                                <m:t>2</m:t>
                              </m:r>
                            </m:den>
                          </m:f>
                        </m:oMath>
                      </m:oMathPara>
                    </a14:m>
                    <a:endParaRPr lang="en-US" sz="700" dirty="0">
                      <a:latin typeface="Menlo" panose="020B0609030804020204" pitchFamily="49" charset="0"/>
                      <a:ea typeface="Menlo" panose="020B0609030804020204" pitchFamily="49" charset="0"/>
                      <a:cs typeface="Menlo" panose="020B0609030804020204" pitchFamily="49" charset="0"/>
                    </a:endParaRPr>
                  </a:p>
                </p:txBody>
              </p:sp>
            </mc:Choice>
            <mc:Fallback xmlns="">
              <p:sp>
                <p:nvSpPr>
                  <p:cNvPr id="55" name="TextBox 54">
                    <a:extLst>
                      <a:ext uri="{FF2B5EF4-FFF2-40B4-BE49-F238E27FC236}">
                        <a16:creationId xmlns:a16="http://schemas.microsoft.com/office/drawing/2014/main" id="{1120166B-2A4D-FE40-65A3-76CF46B6E379}"/>
                      </a:ext>
                    </a:extLst>
                  </p:cNvPr>
                  <p:cNvSpPr txBox="1">
                    <a:spLocks noRot="1" noChangeAspect="1" noMove="1" noResize="1" noEditPoints="1" noAdjustHandles="1" noChangeArrowheads="1" noChangeShapeType="1" noTextEdit="1"/>
                  </p:cNvSpPr>
                  <p:nvPr/>
                </p:nvSpPr>
                <p:spPr>
                  <a:xfrm>
                    <a:off x="432332" y="1599262"/>
                    <a:ext cx="1036709" cy="296235"/>
                  </a:xfrm>
                  <a:prstGeom prst="rect">
                    <a:avLst/>
                  </a:prstGeom>
                  <a:blipFill>
                    <a:blip r:embed="rId15"/>
                    <a:stretch>
                      <a:fillRect/>
                    </a:stretch>
                  </a:blipFill>
                </p:spPr>
                <p:txBody>
                  <a:bodyPr/>
                  <a:lstStyle/>
                  <a:p>
                    <a:r>
                      <a:rPr lang="en-US">
                        <a:noFill/>
                      </a:rPr>
                      <a:t> </a:t>
                    </a:r>
                  </a:p>
                </p:txBody>
              </p:sp>
            </mc:Fallback>
          </mc:AlternateContent>
        </p:grpSp>
        <p:grpSp>
          <p:nvGrpSpPr>
            <p:cNvPr id="89" name="Group 88">
              <a:extLst>
                <a:ext uri="{FF2B5EF4-FFF2-40B4-BE49-F238E27FC236}">
                  <a16:creationId xmlns:a16="http://schemas.microsoft.com/office/drawing/2014/main" id="{64623813-F0F6-F98E-1D46-8BA2490742B6}"/>
                </a:ext>
              </a:extLst>
            </p:cNvPr>
            <p:cNvGrpSpPr/>
            <p:nvPr/>
          </p:nvGrpSpPr>
          <p:grpSpPr>
            <a:xfrm>
              <a:off x="580438" y="456464"/>
              <a:ext cx="1417232" cy="222753"/>
              <a:chOff x="407437" y="1456907"/>
              <a:chExt cx="1417232" cy="222753"/>
            </a:xfrm>
          </p:grpSpPr>
          <p:sp>
            <p:nvSpPr>
              <p:cNvPr id="88" name="Rectangle 87">
                <a:extLst>
                  <a:ext uri="{FF2B5EF4-FFF2-40B4-BE49-F238E27FC236}">
                    <a16:creationId xmlns:a16="http://schemas.microsoft.com/office/drawing/2014/main" id="{A502152D-6A65-1776-5424-280BD26F3970}"/>
                  </a:ext>
                </a:extLst>
              </p:cNvPr>
              <p:cNvSpPr/>
              <p:nvPr/>
            </p:nvSpPr>
            <p:spPr>
              <a:xfrm>
                <a:off x="475488" y="1458952"/>
                <a:ext cx="1242833" cy="215444"/>
              </a:xfrm>
              <a:prstGeom prst="rect">
                <a:avLst/>
              </a:prstGeom>
              <a:solidFill>
                <a:schemeClr val="bg1">
                  <a:alpha val="6988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6688BA8-3BA9-B78E-7B07-6FDB41BED3C2}"/>
                      </a:ext>
                    </a:extLst>
                  </p:cNvPr>
                  <p:cNvSpPr txBox="1"/>
                  <p:nvPr/>
                </p:nvSpPr>
                <p:spPr>
                  <a:xfrm>
                    <a:off x="407437" y="1456907"/>
                    <a:ext cx="1417232" cy="2227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700" b="0" i="1" smtClean="0">
                                  <a:latin typeface="Cambria Math" panose="02040503050406030204" pitchFamily="18" charset="0"/>
                                  <a:ea typeface="Menlo" panose="020B0609030804020204" pitchFamily="49" charset="0"/>
                                  <a:cs typeface="Menlo" panose="020B0609030804020204" pitchFamily="49" charset="0"/>
                                </a:rPr>
                              </m:ctrlPr>
                            </m:sSubPr>
                            <m:e>
                              <m:r>
                                <a:rPr lang="en-US" sz="700" b="0" i="1" smtClean="0">
                                  <a:latin typeface="Cambria Math" panose="02040503050406030204" pitchFamily="18" charset="0"/>
                                  <a:ea typeface="Menlo" panose="020B0609030804020204" pitchFamily="49" charset="0"/>
                                  <a:cs typeface="Menlo" panose="020B0609030804020204" pitchFamily="49" charset="0"/>
                                </a:rPr>
                                <m:t>𝐴</m:t>
                              </m:r>
                            </m:e>
                            <m:sub>
                              <m:r>
                                <a:rPr lang="en-US" sz="700" b="0" i="1" smtClean="0">
                                  <a:latin typeface="Cambria Math" panose="02040503050406030204" pitchFamily="18" charset="0"/>
                                  <a:ea typeface="Menlo" panose="020B0609030804020204" pitchFamily="49" charset="0"/>
                                  <a:cs typeface="Menlo" panose="020B0609030804020204" pitchFamily="49" charset="0"/>
                                </a:rPr>
                                <m:t>𝑇</m:t>
                              </m:r>
                            </m:sub>
                          </m:sSub>
                          <m:r>
                            <a:rPr lang="en-US" sz="700" b="0" i="1" smtClean="0">
                              <a:latin typeface="Cambria Math" panose="02040503050406030204" pitchFamily="18" charset="0"/>
                              <a:ea typeface="Menlo" panose="020B0609030804020204" pitchFamily="49" charset="0"/>
                              <a:cs typeface="Menlo" panose="020B0609030804020204" pitchFamily="49" charset="0"/>
                            </a:rPr>
                            <m:t>= </m:t>
                          </m:r>
                          <m:rad>
                            <m:radPr>
                              <m:degHide m:val="on"/>
                              <m:ctrlPr>
                                <a:rPr lang="en-US" sz="700" i="1">
                                  <a:latin typeface="Cambria Math" panose="02040503050406030204" pitchFamily="18" charset="0"/>
                                </a:rPr>
                              </m:ctrlPr>
                            </m:radPr>
                            <m:deg/>
                            <m:e>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𝑎</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𝑏</m:t>
                              </m:r>
                              <m:r>
                                <a:rPr lang="en-US" sz="700" i="1">
                                  <a:latin typeface="Cambria Math" panose="02040503050406030204" pitchFamily="18" charset="0"/>
                                </a:rPr>
                                <m:t>)(</m:t>
                              </m:r>
                              <m:r>
                                <a:rPr lang="en-US" sz="700" b="0" i="1" smtClean="0">
                                  <a:latin typeface="Cambria Math" panose="02040503050406030204" pitchFamily="18" charset="0"/>
                                </a:rPr>
                                <m:t>𝑠</m:t>
                              </m:r>
                              <m:r>
                                <a:rPr lang="en-US" sz="700" i="1">
                                  <a:latin typeface="Cambria Math" panose="02040503050406030204" pitchFamily="18" charset="0"/>
                                </a:rPr>
                                <m:t>−</m:t>
                              </m:r>
                              <m:r>
                                <a:rPr lang="en-US" sz="700" b="0" i="1" smtClean="0">
                                  <a:latin typeface="Cambria Math" panose="02040503050406030204" pitchFamily="18" charset="0"/>
                                </a:rPr>
                                <m:t>𝑐</m:t>
                              </m:r>
                              <m:r>
                                <a:rPr lang="en-US" sz="700" i="1">
                                  <a:latin typeface="Cambria Math" panose="02040503050406030204" pitchFamily="18" charset="0"/>
                                </a:rPr>
                                <m:t>)</m:t>
                              </m:r>
                            </m:e>
                          </m:rad>
                        </m:oMath>
                      </m:oMathPara>
                    </a14:m>
                    <a:endParaRPr lang="en-US" sz="700" dirty="0">
                      <a:latin typeface="Menlo" panose="020B0609030804020204" pitchFamily="49" charset="0"/>
                      <a:ea typeface="Menlo" panose="020B0609030804020204" pitchFamily="49" charset="0"/>
                      <a:cs typeface="Menlo" panose="020B0609030804020204" pitchFamily="49" charset="0"/>
                    </a:endParaRPr>
                  </a:p>
                </p:txBody>
              </p:sp>
            </mc:Choice>
            <mc:Fallback xmlns="">
              <p:sp>
                <p:nvSpPr>
                  <p:cNvPr id="83" name="TextBox 82">
                    <a:extLst>
                      <a:ext uri="{FF2B5EF4-FFF2-40B4-BE49-F238E27FC236}">
                        <a16:creationId xmlns:a16="http://schemas.microsoft.com/office/drawing/2014/main" id="{B6688BA8-3BA9-B78E-7B07-6FDB41BED3C2}"/>
                      </a:ext>
                    </a:extLst>
                  </p:cNvPr>
                  <p:cNvSpPr txBox="1">
                    <a:spLocks noRot="1" noChangeAspect="1" noMove="1" noResize="1" noEditPoints="1" noAdjustHandles="1" noChangeArrowheads="1" noChangeShapeType="1" noTextEdit="1"/>
                  </p:cNvSpPr>
                  <p:nvPr/>
                </p:nvSpPr>
                <p:spPr>
                  <a:xfrm>
                    <a:off x="407437" y="1456907"/>
                    <a:ext cx="1417232" cy="222753"/>
                  </a:xfrm>
                  <a:prstGeom prst="rect">
                    <a:avLst/>
                  </a:prstGeom>
                  <a:blipFill>
                    <a:blip r:embed="rId16"/>
                    <a:stretch>
                      <a:fillRect/>
                    </a:stretch>
                  </a:blipFill>
                </p:spPr>
                <p:txBody>
                  <a:bodyPr/>
                  <a:lstStyle/>
                  <a:p>
                    <a:r>
                      <a:rPr lang="en-US">
                        <a:noFill/>
                      </a:rPr>
                      <a:t> </a:t>
                    </a:r>
                  </a:p>
                </p:txBody>
              </p:sp>
            </mc:Fallback>
          </mc:AlternateContent>
        </p:grpSp>
        <p:grpSp>
          <p:nvGrpSpPr>
            <p:cNvPr id="91" name="Group 90">
              <a:extLst>
                <a:ext uri="{FF2B5EF4-FFF2-40B4-BE49-F238E27FC236}">
                  <a16:creationId xmlns:a16="http://schemas.microsoft.com/office/drawing/2014/main" id="{0DB5EEB6-CC85-09F4-161C-015AEF4BE128}"/>
                </a:ext>
              </a:extLst>
            </p:cNvPr>
            <p:cNvGrpSpPr/>
            <p:nvPr/>
          </p:nvGrpSpPr>
          <p:grpSpPr>
            <a:xfrm>
              <a:off x="624534" y="654521"/>
              <a:ext cx="1417232" cy="505331"/>
              <a:chOff x="555273" y="299688"/>
              <a:chExt cx="1417232" cy="505331"/>
            </a:xfrm>
          </p:grpSpPr>
          <p:sp>
            <p:nvSpPr>
              <p:cNvPr id="90" name="Rectangle 89">
                <a:extLst>
                  <a:ext uri="{FF2B5EF4-FFF2-40B4-BE49-F238E27FC236}">
                    <a16:creationId xmlns:a16="http://schemas.microsoft.com/office/drawing/2014/main" id="{3944752B-EC2F-4200-CE48-9C9DB82B9FFB}"/>
                  </a:ext>
                </a:extLst>
              </p:cNvPr>
              <p:cNvSpPr/>
              <p:nvPr/>
            </p:nvSpPr>
            <p:spPr>
              <a:xfrm>
                <a:off x="577821" y="322936"/>
                <a:ext cx="1244240" cy="398940"/>
              </a:xfrm>
              <a:prstGeom prst="rect">
                <a:avLst/>
              </a:prstGeom>
              <a:solidFill>
                <a:schemeClr val="lt1">
                  <a:alpha val="69635"/>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9FCE3D6-D76C-B67E-F3FD-2CEEF94B47B9}"/>
                      </a:ext>
                    </a:extLst>
                  </p:cNvPr>
                  <p:cNvSpPr txBox="1"/>
                  <p:nvPr/>
                </p:nvSpPr>
                <p:spPr>
                  <a:xfrm>
                    <a:off x="555273" y="299688"/>
                    <a:ext cx="1417232" cy="505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700" i="1" smtClean="0">
                                  <a:latin typeface="Cambria Math" panose="02040503050406030204" pitchFamily="18" charset="0"/>
                                </a:rPr>
                              </m:ctrlPr>
                            </m:sSubPr>
                            <m:e>
                              <m:r>
                                <a:rPr lang="en-US" sz="700" b="0" i="1" smtClean="0">
                                  <a:latin typeface="Cambria Math" panose="02040503050406030204" pitchFamily="18" charset="0"/>
                                </a:rPr>
                                <m:t>𝑆𝐴</m:t>
                              </m:r>
                            </m:e>
                            <m:sub>
                              <m:r>
                                <a:rPr lang="en-US" sz="700" b="0" i="1" smtClean="0">
                                  <a:latin typeface="Cambria Math" panose="02040503050406030204" pitchFamily="18" charset="0"/>
                                </a:rPr>
                                <m:t>𝑃𝑂𝐼</m:t>
                              </m:r>
                            </m:sub>
                          </m:sSub>
                          <m:r>
                            <a:rPr lang="en-US" sz="700" b="0" i="1" smtClean="0">
                              <a:latin typeface="Cambria Math" panose="02040503050406030204" pitchFamily="18" charset="0"/>
                            </a:rPr>
                            <m:t>= </m:t>
                          </m:r>
                          <m:nary>
                            <m:naryPr>
                              <m:chr m:val="∑"/>
                              <m:ctrlPr>
                                <a:rPr lang="en-US" sz="700" b="0" i="1" smtClean="0">
                                  <a:latin typeface="Cambria Math" panose="02040503050406030204" pitchFamily="18" charset="0"/>
                                </a:rPr>
                              </m:ctrlPr>
                            </m:naryPr>
                            <m:sub>
                              <m:r>
                                <m:rPr>
                                  <m:brk m:alnAt="23"/>
                                </m:rPr>
                                <a:rPr lang="en-US" sz="700" b="0" i="1" smtClean="0">
                                  <a:latin typeface="Cambria Math" panose="02040503050406030204" pitchFamily="18" charset="0"/>
                                </a:rPr>
                                <m:t>𝑖</m:t>
                              </m:r>
                              <m:r>
                                <a:rPr lang="en-US" sz="700" b="0" i="1" smtClean="0">
                                  <a:latin typeface="Cambria Math" panose="02040503050406030204" pitchFamily="18" charset="0"/>
                                </a:rPr>
                                <m:t>=0</m:t>
                              </m:r>
                            </m:sub>
                            <m:sup>
                              <m:r>
                                <a:rPr lang="en-US" sz="700" b="0" i="1" smtClean="0">
                                  <a:latin typeface="Cambria Math" panose="02040503050406030204" pitchFamily="18" charset="0"/>
                                </a:rPr>
                                <m:t>𝑘</m:t>
                              </m:r>
                              <m:r>
                                <a:rPr lang="en-US" sz="700" b="0" i="1" smtClean="0">
                                  <a:latin typeface="Cambria Math" panose="02040503050406030204" pitchFamily="18" charset="0"/>
                                </a:rPr>
                                <m:t>=8</m:t>
                              </m:r>
                            </m:sup>
                            <m:e>
                              <m:f>
                                <m:fPr>
                                  <m:ctrlPr>
                                    <a:rPr lang="en-US" sz="700" b="0" i="1" smtClean="0">
                                      <a:latin typeface="Cambria Math" panose="02040503050406030204" pitchFamily="18" charset="0"/>
                                    </a:rPr>
                                  </m:ctrlPr>
                                </m:fPr>
                                <m:num>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𝐴</m:t>
                                      </m:r>
                                    </m:e>
                                    <m:sub>
                                      <m:sSub>
                                        <m:sSubPr>
                                          <m:ctrlPr>
                                            <a:rPr lang="en-US" sz="700" b="0" i="1" smtClean="0">
                                              <a:latin typeface="Cambria Math" panose="02040503050406030204" pitchFamily="18" charset="0"/>
                                            </a:rPr>
                                          </m:ctrlPr>
                                        </m:sSubPr>
                                        <m:e>
                                          <m:r>
                                            <a:rPr lang="en-US" sz="700" b="0" i="1" smtClean="0">
                                              <a:latin typeface="Cambria Math" panose="02040503050406030204" pitchFamily="18" charset="0"/>
                                            </a:rPr>
                                            <m:t>𝑇</m:t>
                                          </m:r>
                                        </m:e>
                                        <m:sub>
                                          <m:r>
                                            <a:rPr lang="en-US" sz="700" b="0" i="1" smtClean="0">
                                              <a:latin typeface="Cambria Math" panose="02040503050406030204" pitchFamily="18" charset="0"/>
                                            </a:rPr>
                                            <m:t>𝑖</m:t>
                                          </m:r>
                                        </m:sub>
                                      </m:sSub>
                                    </m:sub>
                                  </m:sSub>
                                </m:num>
                                <m:den>
                                  <m:r>
                                    <a:rPr lang="en-US" sz="700" b="0" i="1" smtClean="0">
                                      <a:latin typeface="Cambria Math" panose="02040503050406030204" pitchFamily="18" charset="0"/>
                                    </a:rPr>
                                    <m:t>4</m:t>
                                  </m:r>
                                </m:den>
                              </m:f>
                            </m:e>
                          </m:nary>
                        </m:oMath>
                      </m:oMathPara>
                    </a14:m>
                    <a:endParaRPr lang="en-US" sz="700" b="0" dirty="0">
                      <a:ea typeface="Cambria Math" panose="02040503050406030204" pitchFamily="18" charset="0"/>
                    </a:endParaRPr>
                  </a:p>
                  <a:p>
                    <a:endParaRPr lang="en-US" sz="700" dirty="0"/>
                  </a:p>
                </p:txBody>
              </p:sp>
            </mc:Choice>
            <mc:Fallback xmlns="">
              <p:sp>
                <p:nvSpPr>
                  <p:cNvPr id="82" name="TextBox 81">
                    <a:extLst>
                      <a:ext uri="{FF2B5EF4-FFF2-40B4-BE49-F238E27FC236}">
                        <a16:creationId xmlns:a16="http://schemas.microsoft.com/office/drawing/2014/main" id="{D9FCE3D6-D76C-B67E-F3FD-2CEEF94B47B9}"/>
                      </a:ext>
                    </a:extLst>
                  </p:cNvPr>
                  <p:cNvSpPr txBox="1">
                    <a:spLocks noRot="1" noChangeAspect="1" noMove="1" noResize="1" noEditPoints="1" noAdjustHandles="1" noChangeArrowheads="1" noChangeShapeType="1" noTextEdit="1"/>
                  </p:cNvSpPr>
                  <p:nvPr/>
                </p:nvSpPr>
                <p:spPr>
                  <a:xfrm>
                    <a:off x="555273" y="299688"/>
                    <a:ext cx="1417232" cy="505331"/>
                  </a:xfrm>
                  <a:prstGeom prst="rect">
                    <a:avLst/>
                  </a:prstGeom>
                  <a:blipFill>
                    <a:blip r:embed="rId17"/>
                    <a:stretch>
                      <a:fillRect t="-57500" b="-75000"/>
                    </a:stretch>
                  </a:blipFill>
                </p:spPr>
                <p:txBody>
                  <a:bodyPr/>
                  <a:lstStyle/>
                  <a:p>
                    <a:r>
                      <a:rPr lang="en-US">
                        <a:noFill/>
                      </a:rPr>
                      <a:t> </a:t>
                    </a:r>
                  </a:p>
                </p:txBody>
              </p:sp>
            </mc:Fallback>
          </mc:AlternateContent>
        </p:grpSp>
      </p:grpSp>
      <p:sp>
        <p:nvSpPr>
          <p:cNvPr id="81" name="Rectangle 80">
            <a:extLst>
              <a:ext uri="{FF2B5EF4-FFF2-40B4-BE49-F238E27FC236}">
                <a16:creationId xmlns:a16="http://schemas.microsoft.com/office/drawing/2014/main" id="{D9495165-1F2E-BDCD-3B5B-D6CE557B1EA8}"/>
              </a:ext>
            </a:extLst>
          </p:cNvPr>
          <p:cNvSpPr/>
          <p:nvPr/>
        </p:nvSpPr>
        <p:spPr>
          <a:xfrm>
            <a:off x="918182" y="501378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C10383B2-37E7-52B3-D126-4120E7E138F0}"/>
              </a:ext>
            </a:extLst>
          </p:cNvPr>
          <p:cNvSpPr/>
          <p:nvPr/>
        </p:nvSpPr>
        <p:spPr>
          <a:xfrm>
            <a:off x="3345091" y="500699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E868C06D-5F63-0B1F-B9D9-73EFD3A5F957}"/>
              </a:ext>
            </a:extLst>
          </p:cNvPr>
          <p:cNvSpPr/>
          <p:nvPr/>
        </p:nvSpPr>
        <p:spPr>
          <a:xfrm>
            <a:off x="5710985" y="5006999"/>
            <a:ext cx="1008222" cy="87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BEF330D2-06A3-240F-DA28-B14547B8EA3E}"/>
              </a:ext>
            </a:extLst>
          </p:cNvPr>
          <p:cNvSpPr txBox="1"/>
          <p:nvPr/>
        </p:nvSpPr>
        <p:spPr>
          <a:xfrm>
            <a:off x="695611" y="4947024"/>
            <a:ext cx="1453363" cy="207749"/>
          </a:xfrm>
          <a:prstGeom prst="rect">
            <a:avLst/>
          </a:prstGeom>
          <a:noFill/>
        </p:spPr>
        <p:txBody>
          <a:bodyPr wrap="square" rtlCol="0">
            <a:spAutoFit/>
          </a:bodyPr>
          <a:lstStyle/>
          <a:p>
            <a:r>
              <a:rPr lang="en-US" sz="750" dirty="0">
                <a:latin typeface="+mj-lt"/>
              </a:rPr>
              <a:t>Complete Ground Plane (m</a:t>
            </a:r>
            <a:r>
              <a:rPr lang="en-US" sz="750" baseline="30000" dirty="0">
                <a:latin typeface="+mj-lt"/>
              </a:rPr>
              <a:t>2</a:t>
            </a:r>
            <a:r>
              <a:rPr lang="en-US" sz="750" dirty="0">
                <a:latin typeface="+mj-lt"/>
              </a:rPr>
              <a:t>)</a:t>
            </a:r>
          </a:p>
        </p:txBody>
      </p:sp>
      <p:sp>
        <p:nvSpPr>
          <p:cNvPr id="94" name="TextBox 93">
            <a:extLst>
              <a:ext uri="{FF2B5EF4-FFF2-40B4-BE49-F238E27FC236}">
                <a16:creationId xmlns:a16="http://schemas.microsoft.com/office/drawing/2014/main" id="{3249DB28-4174-0DCA-9230-92741F43DB6B}"/>
              </a:ext>
            </a:extLst>
          </p:cNvPr>
          <p:cNvSpPr txBox="1"/>
          <p:nvPr/>
        </p:nvSpPr>
        <p:spPr>
          <a:xfrm>
            <a:off x="2979155" y="4953814"/>
            <a:ext cx="1453363" cy="207749"/>
          </a:xfrm>
          <a:prstGeom prst="rect">
            <a:avLst/>
          </a:prstGeom>
          <a:noFill/>
        </p:spPr>
        <p:txBody>
          <a:bodyPr wrap="square" rtlCol="0">
            <a:spAutoFit/>
          </a:bodyPr>
          <a:lstStyle/>
          <a:p>
            <a:pPr algn="ctr"/>
            <a:r>
              <a:rPr lang="en-US" sz="750" dirty="0">
                <a:latin typeface="+mj-lt"/>
              </a:rPr>
              <a:t>Complete Ground Plane (m</a:t>
            </a:r>
            <a:r>
              <a:rPr lang="en-US" sz="750" baseline="30000" dirty="0">
                <a:latin typeface="+mj-lt"/>
              </a:rPr>
              <a:t>2</a:t>
            </a:r>
            <a:r>
              <a:rPr lang="en-US" sz="750" dirty="0">
                <a:latin typeface="+mj-lt"/>
              </a:rPr>
              <a:t>)</a:t>
            </a:r>
          </a:p>
        </p:txBody>
      </p:sp>
      <p:sp>
        <p:nvSpPr>
          <p:cNvPr id="98" name="TextBox 97">
            <a:extLst>
              <a:ext uri="{FF2B5EF4-FFF2-40B4-BE49-F238E27FC236}">
                <a16:creationId xmlns:a16="http://schemas.microsoft.com/office/drawing/2014/main" id="{8ED2C750-151C-F4FD-DDFC-97DE246D5BF2}"/>
              </a:ext>
            </a:extLst>
          </p:cNvPr>
          <p:cNvSpPr txBox="1"/>
          <p:nvPr/>
        </p:nvSpPr>
        <p:spPr>
          <a:xfrm>
            <a:off x="5406064" y="4947023"/>
            <a:ext cx="1453363" cy="207749"/>
          </a:xfrm>
          <a:prstGeom prst="rect">
            <a:avLst/>
          </a:prstGeom>
          <a:noFill/>
        </p:spPr>
        <p:txBody>
          <a:bodyPr wrap="square" rtlCol="0">
            <a:spAutoFit/>
          </a:bodyPr>
          <a:lstStyle/>
          <a:p>
            <a:pPr algn="ctr"/>
            <a:r>
              <a:rPr lang="en-US" sz="750" dirty="0">
                <a:latin typeface="+mj-lt"/>
              </a:rPr>
              <a:t>Complete Ground Plane (m</a:t>
            </a:r>
            <a:r>
              <a:rPr lang="en-US" sz="750" baseline="30000" dirty="0">
                <a:latin typeface="+mj-lt"/>
              </a:rPr>
              <a:t>2</a:t>
            </a:r>
            <a:r>
              <a:rPr lang="en-US" sz="750" dirty="0">
                <a:latin typeface="+mj-lt"/>
              </a:rPr>
              <a:t>)</a:t>
            </a:r>
          </a:p>
        </p:txBody>
      </p:sp>
      <p:sp>
        <p:nvSpPr>
          <p:cNvPr id="102" name="Rectangle 101">
            <a:extLst>
              <a:ext uri="{FF2B5EF4-FFF2-40B4-BE49-F238E27FC236}">
                <a16:creationId xmlns:a16="http://schemas.microsoft.com/office/drawing/2014/main" id="{1FBB4BAC-4864-8FE9-D211-DB49C75B43A0}"/>
              </a:ext>
            </a:extLst>
          </p:cNvPr>
          <p:cNvSpPr/>
          <p:nvPr/>
        </p:nvSpPr>
        <p:spPr>
          <a:xfrm>
            <a:off x="78493" y="3662738"/>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2C6C202-9885-BCBD-C1D3-2F1EFD221E29}"/>
              </a:ext>
            </a:extLst>
          </p:cNvPr>
          <p:cNvSpPr/>
          <p:nvPr/>
        </p:nvSpPr>
        <p:spPr>
          <a:xfrm>
            <a:off x="2490634" y="3682359"/>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B440F75D-96CD-A7BF-57E6-320CFF8EA9E4}"/>
              </a:ext>
            </a:extLst>
          </p:cNvPr>
          <p:cNvSpPr/>
          <p:nvPr/>
        </p:nvSpPr>
        <p:spPr>
          <a:xfrm>
            <a:off x="4877681" y="3750719"/>
            <a:ext cx="107525" cy="6980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4E0A94AA-B198-2C7B-4995-3A6EAC437721}"/>
              </a:ext>
            </a:extLst>
          </p:cNvPr>
          <p:cNvSpPr txBox="1"/>
          <p:nvPr/>
        </p:nvSpPr>
        <p:spPr>
          <a:xfrm rot="16200000">
            <a:off x="-637803" y="3927152"/>
            <a:ext cx="1453363" cy="207749"/>
          </a:xfrm>
          <a:prstGeom prst="rect">
            <a:avLst/>
          </a:prstGeom>
          <a:noFill/>
        </p:spPr>
        <p:txBody>
          <a:bodyPr wrap="square" rtlCol="0">
            <a:spAutoFit/>
          </a:bodyPr>
          <a:lstStyle/>
          <a:p>
            <a:pPr algn="ctr"/>
            <a:r>
              <a:rPr lang="en-US" sz="750" dirty="0">
                <a:latin typeface="+mj-lt"/>
              </a:rPr>
              <a:t>Abs(Residuals) (z-scored)</a:t>
            </a:r>
          </a:p>
        </p:txBody>
      </p:sp>
      <p:sp>
        <p:nvSpPr>
          <p:cNvPr id="100" name="TextBox 99">
            <a:extLst>
              <a:ext uri="{FF2B5EF4-FFF2-40B4-BE49-F238E27FC236}">
                <a16:creationId xmlns:a16="http://schemas.microsoft.com/office/drawing/2014/main" id="{76D70A6C-5466-6C91-06F4-3CC39AD7D127}"/>
              </a:ext>
            </a:extLst>
          </p:cNvPr>
          <p:cNvSpPr txBox="1"/>
          <p:nvPr/>
        </p:nvSpPr>
        <p:spPr>
          <a:xfrm rot="16200000">
            <a:off x="1780827" y="3907161"/>
            <a:ext cx="1453363" cy="207749"/>
          </a:xfrm>
          <a:prstGeom prst="rect">
            <a:avLst/>
          </a:prstGeom>
          <a:noFill/>
        </p:spPr>
        <p:txBody>
          <a:bodyPr wrap="square" rtlCol="0">
            <a:spAutoFit/>
          </a:bodyPr>
          <a:lstStyle/>
          <a:p>
            <a:pPr algn="ctr"/>
            <a:r>
              <a:rPr lang="en-US" sz="750" dirty="0">
                <a:latin typeface="+mj-lt"/>
              </a:rPr>
              <a:t>Residuals (z-scored)</a:t>
            </a:r>
          </a:p>
        </p:txBody>
      </p:sp>
      <p:sp>
        <p:nvSpPr>
          <p:cNvPr id="101" name="TextBox 100">
            <a:extLst>
              <a:ext uri="{FF2B5EF4-FFF2-40B4-BE49-F238E27FC236}">
                <a16:creationId xmlns:a16="http://schemas.microsoft.com/office/drawing/2014/main" id="{51C0CA07-3865-3A66-29E5-FCB320786380}"/>
              </a:ext>
            </a:extLst>
          </p:cNvPr>
          <p:cNvSpPr txBox="1"/>
          <p:nvPr/>
        </p:nvSpPr>
        <p:spPr>
          <a:xfrm rot="16200000">
            <a:off x="4179685" y="3893853"/>
            <a:ext cx="1453363" cy="207749"/>
          </a:xfrm>
          <a:prstGeom prst="rect">
            <a:avLst/>
          </a:prstGeom>
          <a:noFill/>
        </p:spPr>
        <p:txBody>
          <a:bodyPr wrap="square" rtlCol="0">
            <a:spAutoFit/>
          </a:bodyPr>
          <a:lstStyle/>
          <a:p>
            <a:pPr algn="ctr"/>
            <a:r>
              <a:rPr lang="en-US" sz="750" dirty="0">
                <a:latin typeface="+mj-lt"/>
              </a:rPr>
              <a:t>Residuals (z-scored)</a:t>
            </a:r>
          </a:p>
        </p:txBody>
      </p:sp>
    </p:spTree>
    <p:extLst>
      <p:ext uri="{BB962C8B-B14F-4D97-AF65-F5344CB8AC3E}">
        <p14:creationId xmlns:p14="http://schemas.microsoft.com/office/powerpoint/2010/main" val="856779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 name="Picture 61" descr="A picture containing text, diagram, line&#10;&#10;Description automatically generated">
            <a:extLst>
              <a:ext uri="{FF2B5EF4-FFF2-40B4-BE49-F238E27FC236}">
                <a16:creationId xmlns:a16="http://schemas.microsoft.com/office/drawing/2014/main" id="{EAE82377-0794-FDC0-37A3-6DC9B7867BE1}"/>
              </a:ext>
            </a:extLst>
          </p:cNvPr>
          <p:cNvPicPr>
            <a:picLocks noChangeAspect="1"/>
          </p:cNvPicPr>
          <p:nvPr/>
        </p:nvPicPr>
        <p:blipFill>
          <a:blip r:embed="rId3"/>
          <a:stretch>
            <a:fillRect/>
          </a:stretch>
        </p:blipFill>
        <p:spPr>
          <a:xfrm>
            <a:off x="107380" y="3286206"/>
            <a:ext cx="2667971" cy="2667971"/>
          </a:xfrm>
          <a:prstGeom prst="rect">
            <a:avLst/>
          </a:prstGeom>
        </p:spPr>
      </p:pic>
      <p:pic>
        <p:nvPicPr>
          <p:cNvPr id="64" name="Picture 63" descr="A picture containing diagram, text, line, map&#10;&#10;Description automatically generated">
            <a:extLst>
              <a:ext uri="{FF2B5EF4-FFF2-40B4-BE49-F238E27FC236}">
                <a16:creationId xmlns:a16="http://schemas.microsoft.com/office/drawing/2014/main" id="{66B4265A-FB24-8C7A-105F-CE2FEE78B23E}"/>
              </a:ext>
            </a:extLst>
          </p:cNvPr>
          <p:cNvPicPr>
            <a:picLocks noChangeAspect="1"/>
          </p:cNvPicPr>
          <p:nvPr/>
        </p:nvPicPr>
        <p:blipFill rotWithShape="1">
          <a:blip r:embed="rId4"/>
          <a:srcRect l="11453"/>
          <a:stretch/>
        </p:blipFill>
        <p:spPr>
          <a:xfrm>
            <a:off x="2647407" y="3296668"/>
            <a:ext cx="2362400" cy="2667971"/>
          </a:xfrm>
          <a:prstGeom prst="rect">
            <a:avLst/>
          </a:prstGeom>
        </p:spPr>
      </p:pic>
      <p:pic>
        <p:nvPicPr>
          <p:cNvPr id="67" name="Picture 66" descr="A picture containing diagram, text, line&#10;&#10;Description automatically generated">
            <a:extLst>
              <a:ext uri="{FF2B5EF4-FFF2-40B4-BE49-F238E27FC236}">
                <a16:creationId xmlns:a16="http://schemas.microsoft.com/office/drawing/2014/main" id="{6A29DC70-588C-0494-B6DD-38994153C0C0}"/>
              </a:ext>
            </a:extLst>
          </p:cNvPr>
          <p:cNvPicPr>
            <a:picLocks noChangeAspect="1"/>
          </p:cNvPicPr>
          <p:nvPr/>
        </p:nvPicPr>
        <p:blipFill rotWithShape="1">
          <a:blip r:embed="rId5"/>
          <a:srcRect l="11453"/>
          <a:stretch/>
        </p:blipFill>
        <p:spPr>
          <a:xfrm>
            <a:off x="4881862" y="3289674"/>
            <a:ext cx="2362400" cy="2667971"/>
          </a:xfrm>
          <a:prstGeom prst="rect">
            <a:avLst/>
          </a:prstGeom>
        </p:spPr>
      </p:pic>
      <p:sp>
        <p:nvSpPr>
          <p:cNvPr id="61" name="TextBox 60">
            <a:extLst>
              <a:ext uri="{FF2B5EF4-FFF2-40B4-BE49-F238E27FC236}">
                <a16:creationId xmlns:a16="http://schemas.microsoft.com/office/drawing/2014/main" id="{BB7A5364-7A54-224B-9329-5947D09F46CC}"/>
              </a:ext>
            </a:extLst>
          </p:cNvPr>
          <p:cNvSpPr txBox="1"/>
          <p:nvPr/>
        </p:nvSpPr>
        <p:spPr>
          <a:xfrm>
            <a:off x="-53743" y="33603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pic>
        <p:nvPicPr>
          <p:cNvPr id="69" name="Picture 68" descr="A picture containing text, screenshot, line, diagram&#10;&#10;Description automatically generated">
            <a:extLst>
              <a:ext uri="{FF2B5EF4-FFF2-40B4-BE49-F238E27FC236}">
                <a16:creationId xmlns:a16="http://schemas.microsoft.com/office/drawing/2014/main" id="{05A9520C-D86C-0C95-487E-44620D92A908}"/>
              </a:ext>
            </a:extLst>
          </p:cNvPr>
          <p:cNvPicPr>
            <a:picLocks noChangeAspect="1"/>
          </p:cNvPicPr>
          <p:nvPr/>
        </p:nvPicPr>
        <p:blipFill rotWithShape="1">
          <a:blip r:embed="rId6"/>
          <a:srcRect l="24494" t="14408" r="32476" b="74084"/>
          <a:stretch/>
        </p:blipFill>
        <p:spPr>
          <a:xfrm>
            <a:off x="488419" y="3475777"/>
            <a:ext cx="1148005" cy="307026"/>
          </a:xfrm>
          <a:prstGeom prst="rect">
            <a:avLst/>
          </a:prstGeom>
        </p:spPr>
      </p:pic>
      <p:pic>
        <p:nvPicPr>
          <p:cNvPr id="71" name="Picture 70" descr="A picture containing text, screenshot, line, font&#10;&#10;Description automatically generated">
            <a:extLst>
              <a:ext uri="{FF2B5EF4-FFF2-40B4-BE49-F238E27FC236}">
                <a16:creationId xmlns:a16="http://schemas.microsoft.com/office/drawing/2014/main" id="{229BC2CE-6C31-FAC8-C489-BE149B242DD5}"/>
              </a:ext>
            </a:extLst>
          </p:cNvPr>
          <p:cNvPicPr>
            <a:picLocks noChangeAspect="1"/>
          </p:cNvPicPr>
          <p:nvPr/>
        </p:nvPicPr>
        <p:blipFill rotWithShape="1">
          <a:blip r:embed="rId7"/>
          <a:srcRect l="24568" t="13827" r="32403" b="74165"/>
          <a:stretch/>
        </p:blipFill>
        <p:spPr>
          <a:xfrm>
            <a:off x="2722873" y="3431006"/>
            <a:ext cx="1148006" cy="320373"/>
          </a:xfrm>
          <a:prstGeom prst="rect">
            <a:avLst/>
          </a:prstGeom>
        </p:spPr>
      </p:pic>
      <p:pic>
        <p:nvPicPr>
          <p:cNvPr id="73" name="Picture 72" descr="A picture containing text, screenshot, line, font&#10;&#10;Description automatically generated">
            <a:extLst>
              <a:ext uri="{FF2B5EF4-FFF2-40B4-BE49-F238E27FC236}">
                <a16:creationId xmlns:a16="http://schemas.microsoft.com/office/drawing/2014/main" id="{AE493FC9-9DAF-7548-1E98-F8B8794DCE5B}"/>
              </a:ext>
            </a:extLst>
          </p:cNvPr>
          <p:cNvPicPr>
            <a:picLocks noChangeAspect="1"/>
          </p:cNvPicPr>
          <p:nvPr/>
        </p:nvPicPr>
        <p:blipFill rotWithShape="1">
          <a:blip r:embed="rId8"/>
          <a:srcRect l="26266" t="13454" r="32559" b="74037"/>
          <a:stretch/>
        </p:blipFill>
        <p:spPr>
          <a:xfrm>
            <a:off x="4955307" y="3455755"/>
            <a:ext cx="1098513" cy="333722"/>
          </a:xfrm>
          <a:prstGeom prst="rect">
            <a:avLst/>
          </a:prstGeom>
        </p:spPr>
      </p:pic>
      <p:sp>
        <p:nvSpPr>
          <p:cNvPr id="2" name="TextBox 1">
            <a:extLst>
              <a:ext uri="{FF2B5EF4-FFF2-40B4-BE49-F238E27FC236}">
                <a16:creationId xmlns:a16="http://schemas.microsoft.com/office/drawing/2014/main" id="{A3A170AB-B549-26DE-F7C1-F26DAAC3820B}"/>
              </a:ext>
            </a:extLst>
          </p:cNvPr>
          <p:cNvSpPr txBox="1"/>
          <p:nvPr/>
        </p:nvSpPr>
        <p:spPr>
          <a:xfrm>
            <a:off x="92530" y="593090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11. Complete Ground Plane Linear Models. </a:t>
            </a:r>
            <a:r>
              <a:rPr lang="en-US" sz="900" dirty="0">
                <a:latin typeface="Arial" panose="020B0604020202020204" pitchFamily="34" charset="0"/>
                <a:cs typeface="Arial" panose="020B0604020202020204" pitchFamily="34" charset="0"/>
              </a:rPr>
              <a:t>A) Absolute value of the residuals from the verbal estimate linear models against the complete ground plane surface area for each stimulus (plotted for each viewing duration - 125, 250, and 1000 ms). Residuals that were originally positive are plotted as open circles. Originally negative residuals are plotted as colored in circles. B) Directional residual linear models (i.e., positive and negative residual models) per viewing duration reveal a diverging effect within the residuals wherein the positive residuals increase, and the negative residuals decrease with larger complete ground plane values.  </a:t>
            </a:r>
          </a:p>
        </p:txBody>
      </p:sp>
      <p:pic>
        <p:nvPicPr>
          <p:cNvPr id="4" name="Picture 3" descr="A picture containing text, diagram, line&#10;&#10;Description automatically generated">
            <a:extLst>
              <a:ext uri="{FF2B5EF4-FFF2-40B4-BE49-F238E27FC236}">
                <a16:creationId xmlns:a16="http://schemas.microsoft.com/office/drawing/2014/main" id="{696268EB-6A19-8D7E-DF4C-265D62D4D1B8}"/>
              </a:ext>
            </a:extLst>
          </p:cNvPr>
          <p:cNvPicPr>
            <a:picLocks noChangeAspect="1"/>
          </p:cNvPicPr>
          <p:nvPr/>
        </p:nvPicPr>
        <p:blipFill>
          <a:blip r:embed="rId9"/>
          <a:stretch>
            <a:fillRect/>
          </a:stretch>
        </p:blipFill>
        <p:spPr>
          <a:xfrm>
            <a:off x="107380" y="689544"/>
            <a:ext cx="2614743" cy="2614743"/>
          </a:xfrm>
          <a:prstGeom prst="rect">
            <a:avLst/>
          </a:prstGeom>
        </p:spPr>
      </p:pic>
      <p:pic>
        <p:nvPicPr>
          <p:cNvPr id="6" name="Picture 5" descr="A picture containing text, diagram, line, map&#10;&#10;Description automatically generated">
            <a:extLst>
              <a:ext uri="{FF2B5EF4-FFF2-40B4-BE49-F238E27FC236}">
                <a16:creationId xmlns:a16="http://schemas.microsoft.com/office/drawing/2014/main" id="{7831BA46-0B8A-E8FC-75F1-A4934BF706B6}"/>
              </a:ext>
            </a:extLst>
          </p:cNvPr>
          <p:cNvPicPr>
            <a:picLocks noChangeAspect="1"/>
          </p:cNvPicPr>
          <p:nvPr/>
        </p:nvPicPr>
        <p:blipFill rotWithShape="1">
          <a:blip r:embed="rId10"/>
          <a:srcRect l="11985"/>
          <a:stretch/>
        </p:blipFill>
        <p:spPr>
          <a:xfrm>
            <a:off x="2647407" y="689546"/>
            <a:ext cx="2301359" cy="2614743"/>
          </a:xfrm>
          <a:prstGeom prst="rect">
            <a:avLst/>
          </a:prstGeom>
        </p:spPr>
      </p:pic>
      <p:pic>
        <p:nvPicPr>
          <p:cNvPr id="8" name="Picture 7" descr="A picture containing text, diagram, line, plot&#10;&#10;Description automatically generated">
            <a:extLst>
              <a:ext uri="{FF2B5EF4-FFF2-40B4-BE49-F238E27FC236}">
                <a16:creationId xmlns:a16="http://schemas.microsoft.com/office/drawing/2014/main" id="{D99557DF-7A8A-B375-904B-46696D1B2FB2}"/>
              </a:ext>
            </a:extLst>
          </p:cNvPr>
          <p:cNvPicPr>
            <a:picLocks noChangeAspect="1"/>
          </p:cNvPicPr>
          <p:nvPr/>
        </p:nvPicPr>
        <p:blipFill rotWithShape="1">
          <a:blip r:embed="rId11"/>
          <a:srcRect l="11985"/>
          <a:stretch/>
        </p:blipFill>
        <p:spPr>
          <a:xfrm>
            <a:off x="4881862" y="689545"/>
            <a:ext cx="2301359" cy="2614743"/>
          </a:xfrm>
          <a:prstGeom prst="rect">
            <a:avLst/>
          </a:prstGeom>
        </p:spPr>
      </p:pic>
      <p:sp>
        <p:nvSpPr>
          <p:cNvPr id="11" name="TextBox 10">
            <a:extLst>
              <a:ext uri="{FF2B5EF4-FFF2-40B4-BE49-F238E27FC236}">
                <a16:creationId xmlns:a16="http://schemas.microsoft.com/office/drawing/2014/main" id="{EAFC0614-1F0E-794E-9ABD-41F559455C28}"/>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14" name="Group 13">
            <a:extLst>
              <a:ext uri="{FF2B5EF4-FFF2-40B4-BE49-F238E27FC236}">
                <a16:creationId xmlns:a16="http://schemas.microsoft.com/office/drawing/2014/main" id="{D5294CAB-5614-4B42-9475-CA68CB72E906}"/>
              </a:ext>
            </a:extLst>
          </p:cNvPr>
          <p:cNvGrpSpPr/>
          <p:nvPr/>
        </p:nvGrpSpPr>
        <p:grpSpPr>
          <a:xfrm>
            <a:off x="4955307" y="886047"/>
            <a:ext cx="1854942" cy="173530"/>
            <a:chOff x="5068739" y="1014005"/>
            <a:chExt cx="1806566" cy="176345"/>
          </a:xfrm>
        </p:grpSpPr>
        <p:pic>
          <p:nvPicPr>
            <p:cNvPr id="16" name="Picture 15" descr="Chart, scatter chart&#10;&#10;Description automatically generated">
              <a:extLst>
                <a:ext uri="{FF2B5EF4-FFF2-40B4-BE49-F238E27FC236}">
                  <a16:creationId xmlns:a16="http://schemas.microsoft.com/office/drawing/2014/main" id="{5585A20D-C7F9-F445-8F29-3B08F31DA17C}"/>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17" name="Picture 16" descr="Chart, scatter chart&#10;&#10;Description automatically generated">
              <a:extLst>
                <a:ext uri="{FF2B5EF4-FFF2-40B4-BE49-F238E27FC236}">
                  <a16:creationId xmlns:a16="http://schemas.microsoft.com/office/drawing/2014/main" id="{4B774D14-A716-F149-B01A-58051484D20F}"/>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18" name="Picture 17" descr="Chart, scatter chart&#10;&#10;Description automatically generated">
              <a:extLst>
                <a:ext uri="{FF2B5EF4-FFF2-40B4-BE49-F238E27FC236}">
                  <a16:creationId xmlns:a16="http://schemas.microsoft.com/office/drawing/2014/main" id="{F21877D7-4E04-9E4A-A2D6-614034E227A4}"/>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19" name="Picture 18" descr="Chart, bar chart&#10;&#10;Description automatically generated">
              <a:extLst>
                <a:ext uri="{FF2B5EF4-FFF2-40B4-BE49-F238E27FC236}">
                  <a16:creationId xmlns:a16="http://schemas.microsoft.com/office/drawing/2014/main" id="{DFE4E55D-79CF-C845-BB72-7010EAB76CDD}"/>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20" name="Picture 19" descr="Chart, bar chart&#10;&#10;Description automatically generated">
              <a:extLst>
                <a:ext uri="{FF2B5EF4-FFF2-40B4-BE49-F238E27FC236}">
                  <a16:creationId xmlns:a16="http://schemas.microsoft.com/office/drawing/2014/main" id="{63435FE6-0C41-B845-BB0B-D7BF4EE4A885}"/>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21" name="Picture 20" descr="Chart, bar chart&#10;&#10;Description automatically generated">
              <a:extLst>
                <a:ext uri="{FF2B5EF4-FFF2-40B4-BE49-F238E27FC236}">
                  <a16:creationId xmlns:a16="http://schemas.microsoft.com/office/drawing/2014/main" id="{1EC1041E-2C79-804F-9E73-F52ABF56800D}"/>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2379869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07474" y="674006"/>
            <a:ext cx="2575838" cy="2691440"/>
            <a:chOff x="4551381" y="583911"/>
            <a:chExt cx="2665129"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a:blip r:embed="rId3"/>
            <a:stretch>
              <a:fillRect/>
            </a:stretch>
          </p:blipFill>
          <p:spPr>
            <a:xfrm>
              <a:off x="4551381" y="583911"/>
              <a:ext cx="2665129"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22402"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209226"/>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34" name="TextBox 33">
            <a:extLst>
              <a:ext uri="{FF2B5EF4-FFF2-40B4-BE49-F238E27FC236}">
                <a16:creationId xmlns:a16="http://schemas.microsoft.com/office/drawing/2014/main" id="{DDB3EEF5-746E-EF4D-0BAE-0C9BE14A883B}"/>
              </a:ext>
            </a:extLst>
          </p:cNvPr>
          <p:cNvSpPr txBox="1"/>
          <p:nvPr/>
        </p:nvSpPr>
        <p:spPr>
          <a:xfrm>
            <a:off x="117614"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(125x1000)</a:t>
            </a:r>
          </a:p>
        </p:txBody>
      </p:sp>
      <p:sp>
        <p:nvSpPr>
          <p:cNvPr id="35" name="TextBox 34">
            <a:extLst>
              <a:ext uri="{FF2B5EF4-FFF2-40B4-BE49-F238E27FC236}">
                <a16:creationId xmlns:a16="http://schemas.microsoft.com/office/drawing/2014/main" id="{D1B54BE5-3F74-D074-0CAC-2975EF52481B}"/>
              </a:ext>
            </a:extLst>
          </p:cNvPr>
          <p:cNvSpPr txBox="1"/>
          <p:nvPr/>
        </p:nvSpPr>
        <p:spPr>
          <a:xfrm>
            <a:off x="2751077"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(125x250) x (250x1000)</a:t>
            </a:r>
          </a:p>
        </p:txBody>
      </p:sp>
      <p:sp>
        <p:nvSpPr>
          <p:cNvPr id="38" name="TextBox 37">
            <a:extLst>
              <a:ext uri="{FF2B5EF4-FFF2-40B4-BE49-F238E27FC236}">
                <a16:creationId xmlns:a16="http://schemas.microsoft.com/office/drawing/2014/main" id="{D4E0338A-ADE8-DC63-91D6-F975219DC94D}"/>
              </a:ext>
            </a:extLst>
          </p:cNvPr>
          <p:cNvSpPr txBox="1"/>
          <p:nvPr/>
        </p:nvSpPr>
        <p:spPr>
          <a:xfrm>
            <a:off x="5115822" y="7744903"/>
            <a:ext cx="169745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(125x1000) x (250x1000)</a:t>
            </a:r>
          </a:p>
        </p:txBody>
      </p:sp>
      <p:pic>
        <p:nvPicPr>
          <p:cNvPr id="39" name="Picture 38">
            <a:extLst>
              <a:ext uri="{FF2B5EF4-FFF2-40B4-BE49-F238E27FC236}">
                <a16:creationId xmlns:a16="http://schemas.microsoft.com/office/drawing/2014/main" id="{89EA9347-22C9-3842-0CAE-B69D3A5DEDA2}"/>
              </a:ext>
            </a:extLst>
          </p:cNvPr>
          <p:cNvPicPr>
            <a:picLocks noChangeAspect="1"/>
          </p:cNvPicPr>
          <p:nvPr/>
        </p:nvPicPr>
        <p:blipFill>
          <a:blip r:embed="rId5"/>
          <a:stretch>
            <a:fillRect/>
          </a:stretch>
        </p:blipFill>
        <p:spPr>
          <a:xfrm>
            <a:off x="77042" y="8024295"/>
            <a:ext cx="2400300" cy="1397000"/>
          </a:xfrm>
          <a:prstGeom prst="rect">
            <a:avLst/>
          </a:prstGeom>
        </p:spPr>
      </p:pic>
      <p:pic>
        <p:nvPicPr>
          <p:cNvPr id="44" name="Picture 43">
            <a:extLst>
              <a:ext uri="{FF2B5EF4-FFF2-40B4-BE49-F238E27FC236}">
                <a16:creationId xmlns:a16="http://schemas.microsoft.com/office/drawing/2014/main" id="{C89E6437-4704-F129-815E-6D4BEFE7F7AA}"/>
              </a:ext>
            </a:extLst>
          </p:cNvPr>
          <p:cNvPicPr>
            <a:picLocks noChangeAspect="1"/>
          </p:cNvPicPr>
          <p:nvPr/>
        </p:nvPicPr>
        <p:blipFill>
          <a:blip r:embed="rId6"/>
          <a:stretch>
            <a:fillRect/>
          </a:stretch>
        </p:blipFill>
        <p:spPr>
          <a:xfrm>
            <a:off x="2390171" y="8024295"/>
            <a:ext cx="2477936" cy="1397000"/>
          </a:xfrm>
          <a:prstGeom prst="rect">
            <a:avLst/>
          </a:prstGeom>
        </p:spPr>
      </p:pic>
      <p:pic>
        <p:nvPicPr>
          <p:cNvPr id="45" name="Picture 44">
            <a:extLst>
              <a:ext uri="{FF2B5EF4-FFF2-40B4-BE49-F238E27FC236}">
                <a16:creationId xmlns:a16="http://schemas.microsoft.com/office/drawing/2014/main" id="{35757CB4-FDBA-7B49-3B25-9E6943D963CA}"/>
              </a:ext>
            </a:extLst>
          </p:cNvPr>
          <p:cNvPicPr>
            <a:picLocks noChangeAspect="1"/>
          </p:cNvPicPr>
          <p:nvPr/>
        </p:nvPicPr>
        <p:blipFill>
          <a:blip r:embed="rId7"/>
          <a:stretch>
            <a:fillRect/>
          </a:stretch>
        </p:blipFill>
        <p:spPr>
          <a:xfrm>
            <a:off x="4832327" y="7974007"/>
            <a:ext cx="2406650" cy="1428750"/>
          </a:xfrm>
          <a:prstGeom prst="rect">
            <a:avLst/>
          </a:prstGeom>
        </p:spPr>
      </p:pic>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8"/>
          <a:srcRect r="7635"/>
          <a:stretch/>
        </p:blipFill>
        <p:spPr>
          <a:xfrm>
            <a:off x="255118"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11907"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9"/>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10"/>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11"/>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539938"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148446"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670487"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6327460-8FCC-F547-9A64-A464E0150D59}"/>
              </a:ext>
            </a:extLst>
          </p:cNvPr>
          <p:cNvGrpSpPr/>
          <p:nvPr/>
        </p:nvGrpSpPr>
        <p:grpSpPr>
          <a:xfrm>
            <a:off x="5068739" y="1014005"/>
            <a:ext cx="1806566" cy="176345"/>
            <a:chOff x="5068739" y="1014005"/>
            <a:chExt cx="1806566" cy="176345"/>
          </a:xfrm>
        </p:grpSpPr>
        <p:pic>
          <p:nvPicPr>
            <p:cNvPr id="41" name="Picture 40" descr="Chart, scatter chart&#10;&#10;Description automatically generated">
              <a:extLst>
                <a:ext uri="{FF2B5EF4-FFF2-40B4-BE49-F238E27FC236}">
                  <a16:creationId xmlns:a16="http://schemas.microsoft.com/office/drawing/2014/main" id="{04BFBD75-2074-7E48-B26E-7C631D7A1D12}"/>
                </a:ext>
              </a:extLst>
            </p:cNvPr>
            <p:cNvPicPr>
              <a:picLocks noChangeAspect="1"/>
            </p:cNvPicPr>
            <p:nvPr/>
          </p:nvPicPr>
          <p:blipFill rotWithShape="1">
            <a:blip r:embed="rId12"/>
            <a:srcRect l="42956" t="6852" r="40602" b="86562"/>
            <a:stretch/>
          </p:blipFill>
          <p:spPr>
            <a:xfrm>
              <a:off x="5321275" y="1029347"/>
              <a:ext cx="307413" cy="127110"/>
            </a:xfrm>
            <a:prstGeom prst="rect">
              <a:avLst/>
            </a:prstGeom>
          </p:spPr>
        </p:pic>
        <p:pic>
          <p:nvPicPr>
            <p:cNvPr id="42" name="Picture 41" descr="Chart, scatter chart&#10;&#10;Description automatically generated">
              <a:extLst>
                <a:ext uri="{FF2B5EF4-FFF2-40B4-BE49-F238E27FC236}">
                  <a16:creationId xmlns:a16="http://schemas.microsoft.com/office/drawing/2014/main" id="{BF770006-28BB-E048-8A05-A55FB6A3D4F8}"/>
                </a:ext>
              </a:extLst>
            </p:cNvPr>
            <p:cNvPicPr>
              <a:picLocks noChangeAspect="1"/>
            </p:cNvPicPr>
            <p:nvPr/>
          </p:nvPicPr>
          <p:blipFill rotWithShape="1">
            <a:blip r:embed="rId13"/>
            <a:srcRect l="43140" t="6932" r="39926" b="86671"/>
            <a:stretch/>
          </p:blipFill>
          <p:spPr>
            <a:xfrm>
              <a:off x="5928157" y="1037225"/>
              <a:ext cx="316623" cy="123477"/>
            </a:xfrm>
            <a:prstGeom prst="rect">
              <a:avLst/>
            </a:prstGeom>
          </p:spPr>
        </p:pic>
        <p:pic>
          <p:nvPicPr>
            <p:cNvPr id="43" name="Picture 42" descr="Chart, scatter chart&#10;&#10;Description automatically generated">
              <a:extLst>
                <a:ext uri="{FF2B5EF4-FFF2-40B4-BE49-F238E27FC236}">
                  <a16:creationId xmlns:a16="http://schemas.microsoft.com/office/drawing/2014/main" id="{16876E97-B9BA-0448-ADBD-74F58FBDAE65}"/>
                </a:ext>
              </a:extLst>
            </p:cNvPr>
            <p:cNvPicPr>
              <a:picLocks noChangeAspect="1"/>
            </p:cNvPicPr>
            <p:nvPr/>
          </p:nvPicPr>
          <p:blipFill rotWithShape="1">
            <a:blip r:embed="rId14"/>
            <a:srcRect l="42225" t="6179" r="39724" b="87976"/>
            <a:stretch/>
          </p:blipFill>
          <p:spPr>
            <a:xfrm>
              <a:off x="6537791" y="1043636"/>
              <a:ext cx="337514" cy="112821"/>
            </a:xfrm>
            <a:prstGeom prst="rect">
              <a:avLst/>
            </a:prstGeom>
          </p:spPr>
        </p:pic>
        <p:pic>
          <p:nvPicPr>
            <p:cNvPr id="73" name="Picture 72" descr="Chart, bar chart&#10;&#10;Description automatically generated">
              <a:extLst>
                <a:ext uri="{FF2B5EF4-FFF2-40B4-BE49-F238E27FC236}">
                  <a16:creationId xmlns:a16="http://schemas.microsoft.com/office/drawing/2014/main" id="{BE6BF094-77B6-E64B-8D9A-D2616BD12213}"/>
                </a:ext>
              </a:extLst>
            </p:cNvPr>
            <p:cNvPicPr>
              <a:picLocks noChangeAspect="1"/>
            </p:cNvPicPr>
            <p:nvPr/>
          </p:nvPicPr>
          <p:blipFill rotWithShape="1">
            <a:blip r:embed="rId15"/>
            <a:srcRect l="51455" t="52388" r="36560" b="20193"/>
            <a:stretch/>
          </p:blipFill>
          <p:spPr>
            <a:xfrm rot="5400000">
              <a:off x="5116390" y="966354"/>
              <a:ext cx="157795" cy="253097"/>
            </a:xfrm>
            <a:prstGeom prst="rect">
              <a:avLst/>
            </a:prstGeom>
          </p:spPr>
        </p:pic>
        <p:pic>
          <p:nvPicPr>
            <p:cNvPr id="74" name="Picture 73" descr="Chart, bar chart&#10;&#10;Description automatically generated">
              <a:extLst>
                <a:ext uri="{FF2B5EF4-FFF2-40B4-BE49-F238E27FC236}">
                  <a16:creationId xmlns:a16="http://schemas.microsoft.com/office/drawing/2014/main" id="{7BA5947B-D8B3-9E43-A15E-8AC32411B21A}"/>
                </a:ext>
              </a:extLst>
            </p:cNvPr>
            <p:cNvPicPr>
              <a:picLocks noChangeAspect="1"/>
            </p:cNvPicPr>
            <p:nvPr/>
          </p:nvPicPr>
          <p:blipFill rotWithShape="1">
            <a:blip r:embed="rId15"/>
            <a:srcRect l="63439" t="52388" r="24576" b="20193"/>
            <a:stretch/>
          </p:blipFill>
          <p:spPr>
            <a:xfrm rot="5400000">
              <a:off x="5699525" y="970216"/>
              <a:ext cx="157795" cy="253097"/>
            </a:xfrm>
            <a:prstGeom prst="rect">
              <a:avLst/>
            </a:prstGeom>
          </p:spPr>
        </p:pic>
        <p:pic>
          <p:nvPicPr>
            <p:cNvPr id="75" name="Picture 74" descr="Chart, bar chart&#10;&#10;Description automatically generated">
              <a:extLst>
                <a:ext uri="{FF2B5EF4-FFF2-40B4-BE49-F238E27FC236}">
                  <a16:creationId xmlns:a16="http://schemas.microsoft.com/office/drawing/2014/main" id="{F00944FB-4F21-F042-9091-A0F078B95E5C}"/>
                </a:ext>
              </a:extLst>
            </p:cNvPr>
            <p:cNvPicPr>
              <a:picLocks noChangeAspect="1"/>
            </p:cNvPicPr>
            <p:nvPr/>
          </p:nvPicPr>
          <p:blipFill rotWithShape="1">
            <a:blip r:embed="rId15"/>
            <a:srcRect l="75117" t="52388" r="11490" b="20193"/>
            <a:stretch/>
          </p:blipFill>
          <p:spPr>
            <a:xfrm rot="5400000">
              <a:off x="6304348" y="975629"/>
              <a:ext cx="176344" cy="253097"/>
            </a:xfrm>
            <a:prstGeom prst="rect">
              <a:avLst/>
            </a:prstGeom>
          </p:spPr>
        </p:pic>
      </p:grpSp>
    </p:spTree>
    <p:extLst>
      <p:ext uri="{BB962C8B-B14F-4D97-AF65-F5344CB8AC3E}">
        <p14:creationId xmlns:p14="http://schemas.microsoft.com/office/powerpoint/2010/main" val="1159785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BB459F-47DB-E148-9AD5-A42B8B98F47F}"/>
              </a:ext>
            </a:extLst>
          </p:cNvPr>
          <p:cNvGrpSpPr/>
          <p:nvPr/>
        </p:nvGrpSpPr>
        <p:grpSpPr>
          <a:xfrm>
            <a:off x="4768844" y="674006"/>
            <a:ext cx="2447664" cy="2691440"/>
            <a:chOff x="4551381" y="583911"/>
            <a:chExt cx="2532512" cy="2665129"/>
          </a:xfrm>
        </p:grpSpPr>
        <p:pic>
          <p:nvPicPr>
            <p:cNvPr id="15" name="Picture 14" descr="Chart, scatter chart&#10;&#10;Description automatically generated">
              <a:extLst>
                <a:ext uri="{FF2B5EF4-FFF2-40B4-BE49-F238E27FC236}">
                  <a16:creationId xmlns:a16="http://schemas.microsoft.com/office/drawing/2014/main" id="{D2F8EFE3-6704-FEF6-CA95-732A6EE7C585}"/>
                </a:ext>
              </a:extLst>
            </p:cNvPr>
            <p:cNvPicPr>
              <a:picLocks noChangeAspect="1"/>
            </p:cNvPicPr>
            <p:nvPr/>
          </p:nvPicPr>
          <p:blipFill rotWithShape="1">
            <a:blip r:embed="rId3"/>
            <a:srcRect r="4976"/>
            <a:stretch/>
          </p:blipFill>
          <p:spPr>
            <a:xfrm>
              <a:off x="4551381" y="583911"/>
              <a:ext cx="2532512" cy="2665129"/>
            </a:xfrm>
            <a:prstGeom prst="rect">
              <a:avLst/>
            </a:prstGeom>
          </p:spPr>
        </p:pic>
        <p:sp>
          <p:nvSpPr>
            <p:cNvPr id="17" name="Rectangle 16">
              <a:extLst>
                <a:ext uri="{FF2B5EF4-FFF2-40B4-BE49-F238E27FC236}">
                  <a16:creationId xmlns:a16="http://schemas.microsoft.com/office/drawing/2014/main" id="{B6457E1F-DAFD-6D52-72B2-70AC64E87735}"/>
                </a:ext>
              </a:extLst>
            </p:cNvPr>
            <p:cNvSpPr/>
            <p:nvPr/>
          </p:nvSpPr>
          <p:spPr>
            <a:xfrm>
              <a:off x="4606183" y="851425"/>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78C47650-5F3F-CE82-D2A0-614A9C278F42}"/>
              </a:ext>
            </a:extLst>
          </p:cNvPr>
          <p:cNvGrpSpPr/>
          <p:nvPr/>
        </p:nvGrpSpPr>
        <p:grpSpPr>
          <a:xfrm>
            <a:off x="2503991" y="681027"/>
            <a:ext cx="2379167" cy="2691440"/>
            <a:chOff x="2334498" y="577882"/>
            <a:chExt cx="2461640" cy="2665129"/>
          </a:xfrm>
        </p:grpSpPr>
        <p:pic>
          <p:nvPicPr>
            <p:cNvPr id="12" name="Picture 11" descr="Chart, scatter chart&#10;&#10;Description automatically generated">
              <a:extLst>
                <a:ext uri="{FF2B5EF4-FFF2-40B4-BE49-F238E27FC236}">
                  <a16:creationId xmlns:a16="http://schemas.microsoft.com/office/drawing/2014/main" id="{8641E212-539F-2C78-46AA-48484B4E00EA}"/>
                </a:ext>
              </a:extLst>
            </p:cNvPr>
            <p:cNvPicPr>
              <a:picLocks noChangeAspect="1"/>
            </p:cNvPicPr>
            <p:nvPr/>
          </p:nvPicPr>
          <p:blipFill rotWithShape="1">
            <a:blip r:embed="rId4"/>
            <a:srcRect r="7635"/>
            <a:stretch/>
          </p:blipFill>
          <p:spPr>
            <a:xfrm>
              <a:off x="2334498" y="577882"/>
              <a:ext cx="2461640" cy="2665129"/>
            </a:xfrm>
            <a:prstGeom prst="rect">
              <a:avLst/>
            </a:prstGeom>
          </p:spPr>
        </p:pic>
        <p:sp>
          <p:nvSpPr>
            <p:cNvPr id="16" name="Rectangle 15">
              <a:extLst>
                <a:ext uri="{FF2B5EF4-FFF2-40B4-BE49-F238E27FC236}">
                  <a16:creationId xmlns:a16="http://schemas.microsoft.com/office/drawing/2014/main" id="{7F8CD6E1-F9F0-E2A2-3439-FAA012246A49}"/>
                </a:ext>
              </a:extLst>
            </p:cNvPr>
            <p:cNvSpPr/>
            <p:nvPr/>
          </p:nvSpPr>
          <p:spPr>
            <a:xfrm>
              <a:off x="2390171" y="844550"/>
              <a:ext cx="270526" cy="209115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6" name="TextBox 25">
            <a:extLst>
              <a:ext uri="{FF2B5EF4-FFF2-40B4-BE49-F238E27FC236}">
                <a16:creationId xmlns:a16="http://schemas.microsoft.com/office/drawing/2014/main" id="{FDC584E3-B79C-2E4B-9CBE-21756A560AC0}"/>
              </a:ext>
            </a:extLst>
          </p:cNvPr>
          <p:cNvSpPr txBox="1"/>
          <p:nvPr/>
        </p:nvSpPr>
        <p:spPr>
          <a:xfrm>
            <a:off x="77042" y="6047643"/>
            <a:ext cx="7139466" cy="7848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3. Correlation between verbal estimate regression residuals in Figure 2. </a:t>
            </a:r>
            <a:r>
              <a:rPr lang="en-US" sz="900" dirty="0">
                <a:latin typeface="Arial" panose="020B0604020202020204" pitchFamily="34" charset="0"/>
                <a:cs typeface="Arial" panose="020B0604020202020204" pitchFamily="34" charset="0"/>
              </a:rPr>
              <a:t>A) Verbal estimate residuals (difference between the model prediction and the average estimate for that stimulus) at each viewing duration plotted against z-scored actual depth. The residual for a particular stimulus at each viewing duration is highlighted in red. B) Correlation between all combination of verbal estimate regression residuals at the three viewing durations (125, 250, 1000ms). The residual correlation for a particular stimulus is highlighted in red on all plots. (* indicates p &lt; 0.05, ** indicates p &lt; 0.01)</a:t>
            </a:r>
          </a:p>
        </p:txBody>
      </p:sp>
      <p:sp>
        <p:nvSpPr>
          <p:cNvPr id="11" name="TextBox 10">
            <a:extLst>
              <a:ext uri="{FF2B5EF4-FFF2-40B4-BE49-F238E27FC236}">
                <a16:creationId xmlns:a16="http://schemas.microsoft.com/office/drawing/2014/main" id="{1177574D-31AA-3B26-8C4D-EF10DF897C01}"/>
              </a:ext>
            </a:extLst>
          </p:cNvPr>
          <p:cNvSpPr txBox="1"/>
          <p:nvPr/>
        </p:nvSpPr>
        <p:spPr>
          <a:xfrm>
            <a:off x="-53741" y="82874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sp>
        <p:nvSpPr>
          <p:cNvPr id="29" name="TextBox 28">
            <a:extLst>
              <a:ext uri="{FF2B5EF4-FFF2-40B4-BE49-F238E27FC236}">
                <a16:creationId xmlns:a16="http://schemas.microsoft.com/office/drawing/2014/main" id="{62C40CD5-C9A9-7838-10C2-9A6E7BA3D65D}"/>
              </a:ext>
            </a:extLst>
          </p:cNvPr>
          <p:cNvSpPr txBox="1"/>
          <p:nvPr/>
        </p:nvSpPr>
        <p:spPr>
          <a:xfrm>
            <a:off x="-52200" y="3643099"/>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49" name="TextBox 48">
            <a:extLst>
              <a:ext uri="{FF2B5EF4-FFF2-40B4-BE49-F238E27FC236}">
                <a16:creationId xmlns:a16="http://schemas.microsoft.com/office/drawing/2014/main" id="{26CF0B56-9749-9F92-4B70-8E1221B6B69A}"/>
              </a:ext>
            </a:extLst>
          </p:cNvPr>
          <p:cNvSpPr txBox="1"/>
          <p:nvPr/>
        </p:nvSpPr>
        <p:spPr>
          <a:xfrm>
            <a:off x="4626821" y="3495414"/>
            <a:ext cx="632464"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pic>
        <p:nvPicPr>
          <p:cNvPr id="9" name="Picture 8" descr="Chart, scatter chart&#10;&#10;Description automatically generated">
            <a:extLst>
              <a:ext uri="{FF2B5EF4-FFF2-40B4-BE49-F238E27FC236}">
                <a16:creationId xmlns:a16="http://schemas.microsoft.com/office/drawing/2014/main" id="{372C17DD-FB60-F3E2-CE9D-65FACC12D3A4}"/>
              </a:ext>
            </a:extLst>
          </p:cNvPr>
          <p:cNvPicPr>
            <a:picLocks noChangeAspect="1"/>
          </p:cNvPicPr>
          <p:nvPr/>
        </p:nvPicPr>
        <p:blipFill rotWithShape="1">
          <a:blip r:embed="rId5"/>
          <a:srcRect r="7635"/>
          <a:stretch/>
        </p:blipFill>
        <p:spPr>
          <a:xfrm>
            <a:off x="212159" y="680881"/>
            <a:ext cx="2485941" cy="2691440"/>
          </a:xfrm>
          <a:prstGeom prst="rect">
            <a:avLst/>
          </a:prstGeom>
        </p:spPr>
      </p:pic>
      <p:sp>
        <p:nvSpPr>
          <p:cNvPr id="25" name="Rectangle 24">
            <a:extLst>
              <a:ext uri="{FF2B5EF4-FFF2-40B4-BE49-F238E27FC236}">
                <a16:creationId xmlns:a16="http://schemas.microsoft.com/office/drawing/2014/main" id="{DBB0384F-D56E-C316-FD96-755A2B243B9A}"/>
              </a:ext>
            </a:extLst>
          </p:cNvPr>
          <p:cNvSpPr/>
          <p:nvPr/>
        </p:nvSpPr>
        <p:spPr>
          <a:xfrm>
            <a:off x="1380708" y="3909309"/>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56886A60-2D53-180A-D2AF-F843E9583D08}"/>
              </a:ext>
            </a:extLst>
          </p:cNvPr>
          <p:cNvSpPr/>
          <p:nvPr/>
        </p:nvSpPr>
        <p:spPr>
          <a:xfrm>
            <a:off x="3682546" y="390035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6D99A52A-D2CC-4688-0605-E8A1D4EADF71}"/>
              </a:ext>
            </a:extLst>
          </p:cNvPr>
          <p:cNvSpPr/>
          <p:nvPr/>
        </p:nvSpPr>
        <p:spPr>
          <a:xfrm>
            <a:off x="6045877" y="3880018"/>
            <a:ext cx="466307" cy="16358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ight Brace 32">
            <a:extLst>
              <a:ext uri="{FF2B5EF4-FFF2-40B4-BE49-F238E27FC236}">
                <a16:creationId xmlns:a16="http://schemas.microsoft.com/office/drawing/2014/main" id="{B409684E-8082-67D3-6182-9AF0AFECF36E}"/>
              </a:ext>
            </a:extLst>
          </p:cNvPr>
          <p:cNvSpPr/>
          <p:nvPr/>
        </p:nvSpPr>
        <p:spPr>
          <a:xfrm rot="16200000">
            <a:off x="4872151" y="2641499"/>
            <a:ext cx="148153" cy="2199299"/>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D99BC2C0-4992-AA04-DDF1-4AB26BAA2588}"/>
              </a:ext>
            </a:extLst>
          </p:cNvPr>
          <p:cNvSpPr/>
          <p:nvPr/>
        </p:nvSpPr>
        <p:spPr>
          <a:xfrm rot="16200000">
            <a:off x="3818661" y="1358873"/>
            <a:ext cx="127628" cy="4326805"/>
          </a:xfrm>
          <a:prstGeom prst="rightBrace">
            <a:avLst>
              <a:gd name="adj1" fmla="val 26505"/>
              <a:gd name="adj2" fmla="val 4957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7" name="TextBox 46">
            <a:extLst>
              <a:ext uri="{FF2B5EF4-FFF2-40B4-BE49-F238E27FC236}">
                <a16:creationId xmlns:a16="http://schemas.microsoft.com/office/drawing/2014/main" id="{803C5E47-AC47-104F-623C-198F0DA3EE9F}"/>
              </a:ext>
            </a:extLst>
          </p:cNvPr>
          <p:cNvSpPr txBox="1"/>
          <p:nvPr/>
        </p:nvSpPr>
        <p:spPr>
          <a:xfrm>
            <a:off x="3716483" y="3286096"/>
            <a:ext cx="305463" cy="253916"/>
          </a:xfrm>
          <a:prstGeom prst="rect">
            <a:avLst/>
          </a:prstGeom>
          <a:noFill/>
        </p:spPr>
        <p:txBody>
          <a:bodyPr wrap="square" rtlCol="0">
            <a:spAutoFit/>
          </a:bodyPr>
          <a:lstStyle/>
          <a:p>
            <a:pPr algn="ctr"/>
            <a:r>
              <a:rPr lang="en-US" sz="1050" b="1" dirty="0">
                <a:latin typeface="Arial" panose="020B0604020202020204" pitchFamily="34" charset="0"/>
                <a:cs typeface="Arial" panose="020B0604020202020204" pitchFamily="34" charset="0"/>
              </a:rPr>
              <a:t>*</a:t>
            </a:r>
            <a:endParaRPr lang="en-US" sz="900"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393EB605-D0B1-DD47-BD2E-CCB25D77191B}"/>
              </a:ext>
            </a:extLst>
          </p:cNvPr>
          <p:cNvSpPr/>
          <p:nvPr/>
        </p:nvSpPr>
        <p:spPr>
          <a:xfrm>
            <a:off x="1406282" y="828745"/>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14F6855-E1D6-0844-A18E-6AED754F788C}"/>
              </a:ext>
            </a:extLst>
          </p:cNvPr>
          <p:cNvSpPr/>
          <p:nvPr/>
        </p:nvSpPr>
        <p:spPr>
          <a:xfrm>
            <a:off x="3563000" y="872562"/>
            <a:ext cx="440733" cy="1913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F9158D-0567-C84E-828F-4624BFDCC80B}"/>
              </a:ext>
            </a:extLst>
          </p:cNvPr>
          <p:cNvSpPr/>
          <p:nvPr/>
        </p:nvSpPr>
        <p:spPr>
          <a:xfrm>
            <a:off x="5891688" y="872563"/>
            <a:ext cx="440733" cy="1113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472D03-5848-114B-871E-76A6AEE82C5C}"/>
              </a:ext>
            </a:extLst>
          </p:cNvPr>
          <p:cNvPicPr>
            <a:picLocks noChangeAspect="1"/>
          </p:cNvPicPr>
          <p:nvPr/>
        </p:nvPicPr>
        <p:blipFill rotWithShape="1">
          <a:blip r:embed="rId6"/>
          <a:srcRect t="11773" r="9793"/>
          <a:stretch/>
        </p:blipFill>
        <p:spPr>
          <a:xfrm>
            <a:off x="227066" y="3830706"/>
            <a:ext cx="2316801" cy="2265977"/>
          </a:xfrm>
          <a:prstGeom prst="rect">
            <a:avLst/>
          </a:prstGeom>
        </p:spPr>
      </p:pic>
      <p:pic>
        <p:nvPicPr>
          <p:cNvPr id="10" name="Picture 9">
            <a:extLst>
              <a:ext uri="{FF2B5EF4-FFF2-40B4-BE49-F238E27FC236}">
                <a16:creationId xmlns:a16="http://schemas.microsoft.com/office/drawing/2014/main" id="{D8D620F8-86DC-B548-8A6A-67B71C0B4B14}"/>
              </a:ext>
            </a:extLst>
          </p:cNvPr>
          <p:cNvPicPr>
            <a:picLocks noChangeAspect="1"/>
          </p:cNvPicPr>
          <p:nvPr/>
        </p:nvPicPr>
        <p:blipFill rotWithShape="1">
          <a:blip r:embed="rId7"/>
          <a:srcRect t="11773" r="9793"/>
          <a:stretch/>
        </p:blipFill>
        <p:spPr>
          <a:xfrm>
            <a:off x="4771333" y="3833764"/>
            <a:ext cx="2316800" cy="2265977"/>
          </a:xfrm>
          <a:prstGeom prst="rect">
            <a:avLst/>
          </a:prstGeom>
        </p:spPr>
      </p:pic>
      <p:pic>
        <p:nvPicPr>
          <p:cNvPr id="14" name="Picture 13">
            <a:extLst>
              <a:ext uri="{FF2B5EF4-FFF2-40B4-BE49-F238E27FC236}">
                <a16:creationId xmlns:a16="http://schemas.microsoft.com/office/drawing/2014/main" id="{EA461BB5-DB64-1C43-995B-0DD123EB6471}"/>
              </a:ext>
            </a:extLst>
          </p:cNvPr>
          <p:cNvPicPr>
            <a:picLocks noChangeAspect="1"/>
          </p:cNvPicPr>
          <p:nvPr/>
        </p:nvPicPr>
        <p:blipFill rotWithShape="1">
          <a:blip r:embed="rId8"/>
          <a:srcRect t="11773" r="9793"/>
          <a:stretch/>
        </p:blipFill>
        <p:spPr>
          <a:xfrm>
            <a:off x="2499199" y="3828182"/>
            <a:ext cx="2316801" cy="2265977"/>
          </a:xfrm>
          <a:prstGeom prst="rect">
            <a:avLst/>
          </a:prstGeom>
        </p:spPr>
      </p:pic>
      <p:sp>
        <p:nvSpPr>
          <p:cNvPr id="51" name="Rectangle 50">
            <a:extLst>
              <a:ext uri="{FF2B5EF4-FFF2-40B4-BE49-F238E27FC236}">
                <a16:creationId xmlns:a16="http://schemas.microsoft.com/office/drawing/2014/main" id="{3547A26C-E395-1141-AE99-35DC87C71271}"/>
              </a:ext>
            </a:extLst>
          </p:cNvPr>
          <p:cNvSpPr/>
          <p:nvPr/>
        </p:nvSpPr>
        <p:spPr>
          <a:xfrm>
            <a:off x="73975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84CC116-170B-CD4F-8348-9635B3E91FEB}"/>
              </a:ext>
            </a:extLst>
          </p:cNvPr>
          <p:cNvSpPr/>
          <p:nvPr/>
        </p:nvSpPr>
        <p:spPr>
          <a:xfrm>
            <a:off x="1261794"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0A6C7DBF-8099-044A-A3A5-E17B92510974}"/>
              </a:ext>
            </a:extLst>
          </p:cNvPr>
          <p:cNvSpPr/>
          <p:nvPr/>
        </p:nvSpPr>
        <p:spPr>
          <a:xfrm>
            <a:off x="1774984"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4072603-2AB2-FB4D-BA54-55E3650AE49D}"/>
              </a:ext>
            </a:extLst>
          </p:cNvPr>
          <p:cNvSpPr/>
          <p:nvPr/>
        </p:nvSpPr>
        <p:spPr>
          <a:xfrm>
            <a:off x="2306504"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48FAD98-4B94-534F-8132-5F37DC5ED6E1}"/>
              </a:ext>
            </a:extLst>
          </p:cNvPr>
          <p:cNvSpPr/>
          <p:nvPr/>
        </p:nvSpPr>
        <p:spPr>
          <a:xfrm>
            <a:off x="2973187"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CE9AE18-6527-5249-90D2-28C7455EC30B}"/>
              </a:ext>
            </a:extLst>
          </p:cNvPr>
          <p:cNvSpPr/>
          <p:nvPr/>
        </p:nvSpPr>
        <p:spPr>
          <a:xfrm>
            <a:off x="3495228" y="3051326"/>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504BD36-F1D6-9940-8352-52E9B30D30B1}"/>
              </a:ext>
            </a:extLst>
          </p:cNvPr>
          <p:cNvSpPr/>
          <p:nvPr/>
        </p:nvSpPr>
        <p:spPr>
          <a:xfrm>
            <a:off x="4008418" y="305186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C03490F-DC1D-0043-BAB2-38C76561A730}"/>
              </a:ext>
            </a:extLst>
          </p:cNvPr>
          <p:cNvSpPr/>
          <p:nvPr/>
        </p:nvSpPr>
        <p:spPr>
          <a:xfrm>
            <a:off x="4469980" y="306212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40F860D-D439-F74F-98F7-B3415E6A85A2}"/>
              </a:ext>
            </a:extLst>
          </p:cNvPr>
          <p:cNvSpPr/>
          <p:nvPr/>
        </p:nvSpPr>
        <p:spPr>
          <a:xfrm>
            <a:off x="5243383" y="3054375"/>
            <a:ext cx="208844" cy="1126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8521A9D-986F-7140-9A6D-72BD4C313B33}"/>
              </a:ext>
            </a:extLst>
          </p:cNvPr>
          <p:cNvSpPr/>
          <p:nvPr/>
        </p:nvSpPr>
        <p:spPr>
          <a:xfrm>
            <a:off x="5735444" y="3040038"/>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C858FA-9B67-F545-9114-3DC62CEF93CD}"/>
              </a:ext>
            </a:extLst>
          </p:cNvPr>
          <p:cNvSpPr/>
          <p:nvPr/>
        </p:nvSpPr>
        <p:spPr>
          <a:xfrm>
            <a:off x="6183677" y="304058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D66D2166-F28F-9F45-806B-0AD68F43422C}"/>
              </a:ext>
            </a:extLst>
          </p:cNvPr>
          <p:cNvSpPr/>
          <p:nvPr/>
        </p:nvSpPr>
        <p:spPr>
          <a:xfrm>
            <a:off x="6715197" y="3050840"/>
            <a:ext cx="208844" cy="82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diagram, line&#10;&#10;Description automatically generated">
            <a:extLst>
              <a:ext uri="{FF2B5EF4-FFF2-40B4-BE49-F238E27FC236}">
                <a16:creationId xmlns:a16="http://schemas.microsoft.com/office/drawing/2014/main" id="{AA04EAF1-17A7-EB47-F1C7-7AA876C19F8D}"/>
              </a:ext>
            </a:extLst>
          </p:cNvPr>
          <p:cNvPicPr>
            <a:picLocks noChangeAspect="1"/>
          </p:cNvPicPr>
          <p:nvPr/>
        </p:nvPicPr>
        <p:blipFill rotWithShape="1">
          <a:blip r:embed="rId9"/>
          <a:srcRect l="14487" t="13027" r="35552" b="79422"/>
          <a:stretch/>
        </p:blipFill>
        <p:spPr>
          <a:xfrm>
            <a:off x="612386" y="3828182"/>
            <a:ext cx="1313872" cy="198563"/>
          </a:xfrm>
          <a:prstGeom prst="rect">
            <a:avLst/>
          </a:prstGeom>
        </p:spPr>
      </p:pic>
      <p:pic>
        <p:nvPicPr>
          <p:cNvPr id="8" name="Picture 7" descr="A picture containing text, diagram, line, map&#10;&#10;Description automatically generated">
            <a:extLst>
              <a:ext uri="{FF2B5EF4-FFF2-40B4-BE49-F238E27FC236}">
                <a16:creationId xmlns:a16="http://schemas.microsoft.com/office/drawing/2014/main" id="{4AFFE686-6951-BD1E-C242-300D5E860D53}"/>
              </a:ext>
            </a:extLst>
          </p:cNvPr>
          <p:cNvPicPr>
            <a:picLocks noChangeAspect="1"/>
          </p:cNvPicPr>
          <p:nvPr/>
        </p:nvPicPr>
        <p:blipFill rotWithShape="1">
          <a:blip r:embed="rId10"/>
          <a:srcRect l="13984" t="13174" r="37025" b="80286"/>
          <a:stretch/>
        </p:blipFill>
        <p:spPr>
          <a:xfrm>
            <a:off x="5135378" y="3828222"/>
            <a:ext cx="1288351" cy="172015"/>
          </a:xfrm>
          <a:prstGeom prst="rect">
            <a:avLst/>
          </a:prstGeom>
        </p:spPr>
      </p:pic>
      <p:pic>
        <p:nvPicPr>
          <p:cNvPr id="18" name="Picture 17" descr="A picture containing text, diagram, line, screenshot&#10;&#10;Description automatically generated">
            <a:extLst>
              <a:ext uri="{FF2B5EF4-FFF2-40B4-BE49-F238E27FC236}">
                <a16:creationId xmlns:a16="http://schemas.microsoft.com/office/drawing/2014/main" id="{EB9E7C7C-5F9B-A45A-13FD-70F237FBDD98}"/>
              </a:ext>
            </a:extLst>
          </p:cNvPr>
          <p:cNvPicPr>
            <a:picLocks noChangeAspect="1"/>
          </p:cNvPicPr>
          <p:nvPr/>
        </p:nvPicPr>
        <p:blipFill rotWithShape="1">
          <a:blip r:embed="rId11"/>
          <a:srcRect l="15402" t="13175" r="35555" b="80973"/>
          <a:stretch/>
        </p:blipFill>
        <p:spPr>
          <a:xfrm>
            <a:off x="2896583" y="3847755"/>
            <a:ext cx="1289745" cy="153910"/>
          </a:xfrm>
          <a:prstGeom prst="rect">
            <a:avLst/>
          </a:prstGeom>
        </p:spPr>
      </p:pic>
      <p:grpSp>
        <p:nvGrpSpPr>
          <p:cNvPr id="45" name="Group 44">
            <a:extLst>
              <a:ext uri="{FF2B5EF4-FFF2-40B4-BE49-F238E27FC236}">
                <a16:creationId xmlns:a16="http://schemas.microsoft.com/office/drawing/2014/main" id="{1DEF5A93-5397-72C1-1A31-5DB4D317196E}"/>
              </a:ext>
            </a:extLst>
          </p:cNvPr>
          <p:cNvGrpSpPr/>
          <p:nvPr/>
        </p:nvGrpSpPr>
        <p:grpSpPr>
          <a:xfrm>
            <a:off x="5126744" y="983896"/>
            <a:ext cx="1906111" cy="161795"/>
            <a:chOff x="532090" y="1222445"/>
            <a:chExt cx="2240999" cy="191800"/>
          </a:xfrm>
        </p:grpSpPr>
        <p:grpSp>
          <p:nvGrpSpPr>
            <p:cNvPr id="32" name="Group 31">
              <a:extLst>
                <a:ext uri="{FF2B5EF4-FFF2-40B4-BE49-F238E27FC236}">
                  <a16:creationId xmlns:a16="http://schemas.microsoft.com/office/drawing/2014/main" id="{A1C68112-7C7A-A364-03F1-EF73DCDFAE94}"/>
                </a:ext>
              </a:extLst>
            </p:cNvPr>
            <p:cNvGrpSpPr/>
            <p:nvPr/>
          </p:nvGrpSpPr>
          <p:grpSpPr>
            <a:xfrm>
              <a:off x="532090" y="1222445"/>
              <a:ext cx="717395" cy="185190"/>
              <a:chOff x="5601884" y="418677"/>
              <a:chExt cx="717395" cy="185190"/>
            </a:xfrm>
          </p:grpSpPr>
          <p:pic>
            <p:nvPicPr>
              <p:cNvPr id="34" name="Picture 33" descr="Chart, bar chart&#10;&#10;Description automatically generated">
                <a:extLst>
                  <a:ext uri="{FF2B5EF4-FFF2-40B4-BE49-F238E27FC236}">
                    <a16:creationId xmlns:a16="http://schemas.microsoft.com/office/drawing/2014/main" id="{C94B1DE9-2B1F-3F82-A1BA-621696733C2C}"/>
                  </a:ext>
                </a:extLst>
              </p:cNvPr>
              <p:cNvPicPr>
                <a:picLocks noChangeAspect="1"/>
              </p:cNvPicPr>
              <p:nvPr/>
            </p:nvPicPr>
            <p:blipFill rotWithShape="1">
              <a:blip r:embed="rId12"/>
              <a:srcRect l="50191" t="50107" r="37735" b="20193"/>
              <a:stretch/>
            </p:blipFill>
            <p:spPr>
              <a:xfrm rot="5400000">
                <a:off x="5674124" y="346437"/>
                <a:ext cx="185190" cy="329669"/>
              </a:xfrm>
              <a:prstGeom prst="rect">
                <a:avLst/>
              </a:prstGeom>
            </p:spPr>
          </p:pic>
          <p:pic>
            <p:nvPicPr>
              <p:cNvPr id="35" name="Picture 34" descr="Chart, scatter chart&#10;&#10;Description automatically generated">
                <a:extLst>
                  <a:ext uri="{FF2B5EF4-FFF2-40B4-BE49-F238E27FC236}">
                    <a16:creationId xmlns:a16="http://schemas.microsoft.com/office/drawing/2014/main" id="{5AFECACE-DA29-1070-0AB1-9FFB31C3D7C4}"/>
                  </a:ext>
                </a:extLst>
              </p:cNvPr>
              <p:cNvPicPr>
                <a:picLocks noChangeAspect="1"/>
              </p:cNvPicPr>
              <p:nvPr/>
            </p:nvPicPr>
            <p:blipFill rotWithShape="1">
              <a:blip r:embed="rId13"/>
              <a:srcRect l="42956" t="6852" r="40602" b="86562"/>
              <a:stretch/>
            </p:blipFill>
            <p:spPr>
              <a:xfrm>
                <a:off x="5949615" y="455791"/>
                <a:ext cx="369664" cy="148074"/>
              </a:xfrm>
              <a:prstGeom prst="rect">
                <a:avLst/>
              </a:prstGeom>
            </p:spPr>
          </p:pic>
        </p:grpSp>
        <p:grpSp>
          <p:nvGrpSpPr>
            <p:cNvPr id="36" name="Group 35">
              <a:extLst>
                <a:ext uri="{FF2B5EF4-FFF2-40B4-BE49-F238E27FC236}">
                  <a16:creationId xmlns:a16="http://schemas.microsoft.com/office/drawing/2014/main" id="{DBF33EF7-CBF5-FDA4-C076-B0183AEFF511}"/>
                </a:ext>
              </a:extLst>
            </p:cNvPr>
            <p:cNvGrpSpPr/>
            <p:nvPr/>
          </p:nvGrpSpPr>
          <p:grpSpPr>
            <a:xfrm>
              <a:off x="1266888" y="1231637"/>
              <a:ext cx="735531" cy="182608"/>
              <a:chOff x="5601884" y="615211"/>
              <a:chExt cx="735531" cy="182608"/>
            </a:xfrm>
          </p:grpSpPr>
          <p:pic>
            <p:nvPicPr>
              <p:cNvPr id="37" name="Picture 36" descr="Chart, scatter chart&#10;&#10;Description automatically generated">
                <a:extLst>
                  <a:ext uri="{FF2B5EF4-FFF2-40B4-BE49-F238E27FC236}">
                    <a16:creationId xmlns:a16="http://schemas.microsoft.com/office/drawing/2014/main" id="{7A88DAD7-E1E0-D23D-989F-9273929C14E5}"/>
                  </a:ext>
                </a:extLst>
              </p:cNvPr>
              <p:cNvPicPr>
                <a:picLocks noChangeAspect="1"/>
              </p:cNvPicPr>
              <p:nvPr/>
            </p:nvPicPr>
            <p:blipFill rotWithShape="1">
              <a:blip r:embed="rId14"/>
              <a:srcRect l="43140" t="6932" r="39926" b="86671"/>
              <a:stretch/>
            </p:blipFill>
            <p:spPr>
              <a:xfrm>
                <a:off x="5956676" y="653977"/>
                <a:ext cx="380739" cy="143842"/>
              </a:xfrm>
              <a:prstGeom prst="rect">
                <a:avLst/>
              </a:prstGeom>
            </p:spPr>
          </p:pic>
          <p:pic>
            <p:nvPicPr>
              <p:cNvPr id="38" name="Picture 37" descr="Chart, bar chart&#10;&#10;Description automatically generated">
                <a:extLst>
                  <a:ext uri="{FF2B5EF4-FFF2-40B4-BE49-F238E27FC236}">
                    <a16:creationId xmlns:a16="http://schemas.microsoft.com/office/drawing/2014/main" id="{4983A1BA-9E80-D91E-0FEC-5389DF7269B6}"/>
                  </a:ext>
                </a:extLst>
              </p:cNvPr>
              <p:cNvPicPr>
                <a:picLocks noChangeAspect="1"/>
              </p:cNvPicPr>
              <p:nvPr/>
            </p:nvPicPr>
            <p:blipFill rotWithShape="1">
              <a:blip r:embed="rId12"/>
              <a:srcRect l="63575" t="50107" r="25114" b="20193"/>
              <a:stretch/>
            </p:blipFill>
            <p:spPr>
              <a:xfrm rot="5400000">
                <a:off x="5679979" y="537116"/>
                <a:ext cx="173479" cy="329669"/>
              </a:xfrm>
              <a:prstGeom prst="rect">
                <a:avLst/>
              </a:prstGeom>
            </p:spPr>
          </p:pic>
        </p:grpSp>
        <p:grpSp>
          <p:nvGrpSpPr>
            <p:cNvPr id="39" name="Group 38">
              <a:extLst>
                <a:ext uri="{FF2B5EF4-FFF2-40B4-BE49-F238E27FC236}">
                  <a16:creationId xmlns:a16="http://schemas.microsoft.com/office/drawing/2014/main" id="{79CF0E88-FBEA-3D1E-3DD3-38F0947EB9D1}"/>
                </a:ext>
              </a:extLst>
            </p:cNvPr>
            <p:cNvGrpSpPr/>
            <p:nvPr/>
          </p:nvGrpSpPr>
          <p:grpSpPr>
            <a:xfrm>
              <a:off x="2025806" y="1237838"/>
              <a:ext cx="747283" cy="173479"/>
              <a:chOff x="5608193" y="804055"/>
              <a:chExt cx="747283" cy="173479"/>
            </a:xfrm>
          </p:grpSpPr>
          <p:pic>
            <p:nvPicPr>
              <p:cNvPr id="40" name="Picture 39" descr="Chart, scatter chart&#10;&#10;Description automatically generated">
                <a:extLst>
                  <a:ext uri="{FF2B5EF4-FFF2-40B4-BE49-F238E27FC236}">
                    <a16:creationId xmlns:a16="http://schemas.microsoft.com/office/drawing/2014/main" id="{BBAA3A19-20DD-2994-F397-D5E9ED6B5D94}"/>
                  </a:ext>
                </a:extLst>
              </p:cNvPr>
              <p:cNvPicPr>
                <a:picLocks noChangeAspect="1"/>
              </p:cNvPicPr>
              <p:nvPr/>
            </p:nvPicPr>
            <p:blipFill rotWithShape="1">
              <a:blip r:embed="rId15"/>
              <a:srcRect l="42225" t="6179" r="39724" b="87976"/>
              <a:stretch/>
            </p:blipFill>
            <p:spPr>
              <a:xfrm>
                <a:off x="5949615" y="823506"/>
                <a:ext cx="405861" cy="131428"/>
              </a:xfrm>
              <a:prstGeom prst="rect">
                <a:avLst/>
              </a:prstGeom>
            </p:spPr>
          </p:pic>
          <p:pic>
            <p:nvPicPr>
              <p:cNvPr id="44" name="Picture 43" descr="Chart, bar chart&#10;&#10;Description automatically generated">
                <a:extLst>
                  <a:ext uri="{FF2B5EF4-FFF2-40B4-BE49-F238E27FC236}">
                    <a16:creationId xmlns:a16="http://schemas.microsoft.com/office/drawing/2014/main" id="{7BBC0B96-91EC-F7F8-7AD9-8FB413BF9D42}"/>
                  </a:ext>
                </a:extLst>
              </p:cNvPr>
              <p:cNvPicPr>
                <a:picLocks noChangeAspect="1"/>
              </p:cNvPicPr>
              <p:nvPr/>
            </p:nvPicPr>
            <p:blipFill rotWithShape="1">
              <a:blip r:embed="rId12"/>
              <a:srcRect l="76395" t="50675" r="12295" b="20193"/>
              <a:stretch/>
            </p:blipFill>
            <p:spPr>
              <a:xfrm rot="5400000">
                <a:off x="5683133" y="729115"/>
                <a:ext cx="173479" cy="323360"/>
              </a:xfrm>
              <a:prstGeom prst="rect">
                <a:avLst/>
              </a:prstGeom>
            </p:spPr>
          </p:pic>
        </p:grpSp>
      </p:grpSp>
    </p:spTree>
    <p:extLst>
      <p:ext uri="{BB962C8B-B14F-4D97-AF65-F5344CB8AC3E}">
        <p14:creationId xmlns:p14="http://schemas.microsoft.com/office/powerpoint/2010/main" val="1996136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0" name="Picture 79">
            <a:extLst>
              <a:ext uri="{FF2B5EF4-FFF2-40B4-BE49-F238E27FC236}">
                <a16:creationId xmlns:a16="http://schemas.microsoft.com/office/drawing/2014/main" id="{28D0FA49-8FEB-4C43-BF8D-6740DDFDFB27}"/>
              </a:ext>
            </a:extLst>
          </p:cNvPr>
          <p:cNvPicPr>
            <a:picLocks noChangeAspect="1"/>
          </p:cNvPicPr>
          <p:nvPr/>
        </p:nvPicPr>
        <p:blipFill rotWithShape="1">
          <a:blip r:embed="rId3"/>
          <a:srcRect l="64443" t="14266" r="17088" b="81332"/>
          <a:stretch/>
        </p:blipFill>
        <p:spPr>
          <a:xfrm>
            <a:off x="2153812" y="3313270"/>
            <a:ext cx="590205" cy="140670"/>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pic>
        <p:nvPicPr>
          <p:cNvPr id="82" name="Picture 81">
            <a:extLst>
              <a:ext uri="{FF2B5EF4-FFF2-40B4-BE49-F238E27FC236}">
                <a16:creationId xmlns:a16="http://schemas.microsoft.com/office/drawing/2014/main" id="{A9EC2EDA-6B5D-9945-912A-BEC4F99D3E37}"/>
              </a:ext>
            </a:extLst>
          </p:cNvPr>
          <p:cNvPicPr>
            <a:picLocks noChangeAspect="1"/>
          </p:cNvPicPr>
          <p:nvPr/>
        </p:nvPicPr>
        <p:blipFill rotWithShape="1">
          <a:blip r:embed="rId4"/>
          <a:srcRect l="53355" t="14851" r="28289" b="81902"/>
          <a:stretch/>
        </p:blipFill>
        <p:spPr>
          <a:xfrm>
            <a:off x="5934054" y="3318859"/>
            <a:ext cx="586578" cy="103761"/>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6" name="Picture 85">
            <a:extLst>
              <a:ext uri="{FF2B5EF4-FFF2-40B4-BE49-F238E27FC236}">
                <a16:creationId xmlns:a16="http://schemas.microsoft.com/office/drawing/2014/main" id="{7F2C12EB-9B81-F849-A2E1-E1BD50420FEE}"/>
              </a:ext>
            </a:extLst>
          </p:cNvPr>
          <p:cNvPicPr>
            <a:picLocks noChangeAspect="1"/>
          </p:cNvPicPr>
          <p:nvPr/>
        </p:nvPicPr>
        <p:blipFill rotWithShape="1">
          <a:blip r:embed="rId5"/>
          <a:srcRect l="54524" t="14063" r="28809" b="80889"/>
          <a:stretch/>
        </p:blipFill>
        <p:spPr>
          <a:xfrm>
            <a:off x="2722552" y="6421364"/>
            <a:ext cx="532617" cy="161364"/>
          </a:xfrm>
          <a:prstGeom prst="rect">
            <a:avLst/>
          </a:prstGeom>
        </p:spPr>
      </p:pic>
      <p:pic>
        <p:nvPicPr>
          <p:cNvPr id="87" name="Picture 86">
            <a:extLst>
              <a:ext uri="{FF2B5EF4-FFF2-40B4-BE49-F238E27FC236}">
                <a16:creationId xmlns:a16="http://schemas.microsoft.com/office/drawing/2014/main" id="{EC845919-79A6-8F47-8752-C2DD7868963A}"/>
              </a:ext>
            </a:extLst>
          </p:cNvPr>
          <p:cNvPicPr>
            <a:picLocks noChangeAspect="1"/>
          </p:cNvPicPr>
          <p:nvPr/>
        </p:nvPicPr>
        <p:blipFill rotWithShape="1">
          <a:blip r:embed="rId6"/>
          <a:srcRect l="52835" t="14329" r="28719" b="81239"/>
          <a:stretch/>
        </p:blipFill>
        <p:spPr>
          <a:xfrm>
            <a:off x="5925626" y="6421364"/>
            <a:ext cx="589442" cy="141668"/>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4152725" y="1040470"/>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spTree>
    <p:extLst>
      <p:ext uri="{BB962C8B-B14F-4D97-AF65-F5344CB8AC3E}">
        <p14:creationId xmlns:p14="http://schemas.microsoft.com/office/powerpoint/2010/main" val="145997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182665-BCA5-7C42-AFBC-5AF9F44B1979}"/>
              </a:ext>
            </a:extLst>
          </p:cNvPr>
          <p:cNvSpPr/>
          <p:nvPr/>
        </p:nvSpPr>
        <p:spPr>
          <a:xfrm>
            <a:off x="1326444"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372344" y="2745844"/>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115A153-CB41-B64F-9BC4-39B95A5D7576}"/>
              </a:ext>
            </a:extLst>
          </p:cNvPr>
          <p:cNvSpPr/>
          <p:nvPr/>
        </p:nvSpPr>
        <p:spPr>
          <a:xfrm>
            <a:off x="5387342"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B8A3C81-CCD6-D8C4-4A16-153286437918}"/>
              </a:ext>
            </a:extLst>
          </p:cNvPr>
          <p:cNvSpPr txBox="1"/>
          <p:nvPr/>
        </p:nvSpPr>
        <p:spPr>
          <a:xfrm>
            <a:off x="144626" y="7033239"/>
            <a:ext cx="6455435" cy="646331"/>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Participants are independent between viewing duration conditions and all error bars in plots are between subjects standard error. C) Z-scored response time at 125ms. B) Z-scored response time at 250ms. D) Z-scored response time at 1000ms.</a:t>
            </a:r>
            <a:endParaRPr lang="en-US" sz="900" b="1"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0A8A9C74-6972-0D44-A676-9E3FE2075555}"/>
              </a:ext>
            </a:extLst>
          </p:cNvPr>
          <p:cNvSpPr txBox="1"/>
          <p:nvPr/>
        </p:nvSpPr>
        <p:spPr>
          <a:xfrm>
            <a:off x="240527" y="902812"/>
            <a:ext cx="342709" cy="230832"/>
          </a:xfrm>
          <a:prstGeom prst="rect">
            <a:avLst/>
          </a:prstGeom>
          <a:noFill/>
        </p:spPr>
        <p:txBody>
          <a:bodyPr wrap="square" rtlCol="0">
            <a:spAutoFit/>
          </a:bodyPr>
          <a:lstStyle/>
          <a:p>
            <a:pPr algn="ctr"/>
            <a:r>
              <a:rPr lang="en-US" sz="900" b="1">
                <a:latin typeface="Arial" panose="020B0604020202020204" pitchFamily="34" charset="0"/>
                <a:cs typeface="Arial" panose="020B0604020202020204" pitchFamily="34" charset="0"/>
              </a:rPr>
              <a:t>A..</a:t>
            </a:r>
            <a:endParaRPr lang="en-US" sz="9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439985" y="697457"/>
            <a:ext cx="3195632" cy="3195632"/>
          </a:xfrm>
          <a:prstGeom prst="rect">
            <a:avLst/>
          </a:prstGeom>
        </p:spPr>
      </p:pic>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4"/>
          <a:stretch>
            <a:fillRect/>
          </a:stretch>
        </p:blipFill>
        <p:spPr>
          <a:xfrm>
            <a:off x="3657600" y="681756"/>
            <a:ext cx="3195632" cy="3195632"/>
          </a:xfrm>
          <a:prstGeom prst="rect">
            <a:avLst/>
          </a:prstGeom>
        </p:spPr>
      </p:pic>
      <p:pic>
        <p:nvPicPr>
          <p:cNvPr id="12" name="Picture 11">
            <a:extLst>
              <a:ext uri="{FF2B5EF4-FFF2-40B4-BE49-F238E27FC236}">
                <a16:creationId xmlns:a16="http://schemas.microsoft.com/office/drawing/2014/main" id="{A8755815-54E6-4E46-9460-9FA964AD4A4B}"/>
              </a:ext>
            </a:extLst>
          </p:cNvPr>
          <p:cNvPicPr>
            <a:picLocks noChangeAspect="1"/>
          </p:cNvPicPr>
          <p:nvPr/>
        </p:nvPicPr>
        <p:blipFill>
          <a:blip r:embed="rId5"/>
          <a:stretch>
            <a:fillRect/>
          </a:stretch>
        </p:blipFill>
        <p:spPr>
          <a:xfrm>
            <a:off x="419534" y="3815753"/>
            <a:ext cx="3195632" cy="3195632"/>
          </a:xfrm>
          <a:prstGeom prst="rect">
            <a:avLst/>
          </a:prstGeom>
        </p:spPr>
      </p:pic>
      <p:pic>
        <p:nvPicPr>
          <p:cNvPr id="16" name="Picture 15">
            <a:extLst>
              <a:ext uri="{FF2B5EF4-FFF2-40B4-BE49-F238E27FC236}">
                <a16:creationId xmlns:a16="http://schemas.microsoft.com/office/drawing/2014/main" id="{16CE701A-352F-4E40-B95F-3B9A92178510}"/>
              </a:ext>
            </a:extLst>
          </p:cNvPr>
          <p:cNvPicPr>
            <a:picLocks noChangeAspect="1"/>
          </p:cNvPicPr>
          <p:nvPr/>
        </p:nvPicPr>
        <p:blipFill>
          <a:blip r:embed="rId6"/>
          <a:stretch>
            <a:fillRect/>
          </a:stretch>
        </p:blipFill>
        <p:spPr>
          <a:xfrm>
            <a:off x="3671342" y="3815753"/>
            <a:ext cx="3195632" cy="3195632"/>
          </a:xfrm>
          <a:prstGeom prst="rect">
            <a:avLst/>
          </a:prstGeom>
        </p:spPr>
      </p:pic>
      <p:sp>
        <p:nvSpPr>
          <p:cNvPr id="78" name="TextBox 77">
            <a:extLst>
              <a:ext uri="{FF2B5EF4-FFF2-40B4-BE49-F238E27FC236}">
                <a16:creationId xmlns:a16="http://schemas.microsoft.com/office/drawing/2014/main" id="{778D02C6-18A3-CB4A-9B0A-4E39D812AEF1}"/>
              </a:ext>
            </a:extLst>
          </p:cNvPr>
          <p:cNvSpPr txBox="1"/>
          <p:nvPr/>
        </p:nvSpPr>
        <p:spPr>
          <a:xfrm>
            <a:off x="3451465" y="902812"/>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sp>
        <p:nvSpPr>
          <p:cNvPr id="72" name="TextBox 71">
            <a:extLst>
              <a:ext uri="{FF2B5EF4-FFF2-40B4-BE49-F238E27FC236}">
                <a16:creationId xmlns:a16="http://schemas.microsoft.com/office/drawing/2014/main" id="{9DDF7340-C374-DD41-AFDE-E2925CEA9DDD}"/>
              </a:ext>
            </a:extLst>
          </p:cNvPr>
          <p:cNvSpPr txBox="1"/>
          <p:nvPr/>
        </p:nvSpPr>
        <p:spPr>
          <a:xfrm>
            <a:off x="240526"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sp>
        <p:nvSpPr>
          <p:cNvPr id="73" name="TextBox 72">
            <a:extLst>
              <a:ext uri="{FF2B5EF4-FFF2-40B4-BE49-F238E27FC236}">
                <a16:creationId xmlns:a16="http://schemas.microsoft.com/office/drawing/2014/main" id="{65FD3AF9-B92C-0D44-80F1-35623951D503}"/>
              </a:ext>
            </a:extLst>
          </p:cNvPr>
          <p:cNvSpPr txBox="1"/>
          <p:nvPr/>
        </p:nvSpPr>
        <p:spPr>
          <a:xfrm>
            <a:off x="3451465" y="3817561"/>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4"/>
          <a:srcRect l="14985" t="14851" r="58576" b="80431"/>
          <a:stretch/>
        </p:blipFill>
        <p:spPr>
          <a:xfrm>
            <a:off x="5668851" y="3181119"/>
            <a:ext cx="844910" cy="150765"/>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907765" y="3138190"/>
            <a:ext cx="1410364" cy="193694"/>
            <a:chOff x="1899254" y="3084272"/>
            <a:chExt cx="1410364" cy="193694"/>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133" b="80904"/>
            <a:stretch/>
          </p:blipFill>
          <p:spPr>
            <a:xfrm>
              <a:off x="1899254" y="3084272"/>
              <a:ext cx="1370995" cy="193694"/>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5" name="Picture 84">
            <a:extLst>
              <a:ext uri="{FF2B5EF4-FFF2-40B4-BE49-F238E27FC236}">
                <a16:creationId xmlns:a16="http://schemas.microsoft.com/office/drawing/2014/main" id="{58722A26-F20B-2B40-9BC2-9372A7C0AD26}"/>
              </a:ext>
            </a:extLst>
          </p:cNvPr>
          <p:cNvPicPr>
            <a:picLocks noChangeAspect="1"/>
          </p:cNvPicPr>
          <p:nvPr/>
        </p:nvPicPr>
        <p:blipFill rotWithShape="1">
          <a:blip r:embed="rId5"/>
          <a:srcRect l="14564" t="14063" r="58265" b="80889"/>
          <a:stretch/>
        </p:blipFill>
        <p:spPr>
          <a:xfrm>
            <a:off x="2415924" y="6240961"/>
            <a:ext cx="868296" cy="161364"/>
          </a:xfrm>
          <a:prstGeom prst="rect">
            <a:avLst/>
          </a:prstGeom>
        </p:spPr>
      </p:pic>
      <p:pic>
        <p:nvPicPr>
          <p:cNvPr id="88" name="Picture 87">
            <a:extLst>
              <a:ext uri="{FF2B5EF4-FFF2-40B4-BE49-F238E27FC236}">
                <a16:creationId xmlns:a16="http://schemas.microsoft.com/office/drawing/2014/main" id="{8B58965C-A59E-7341-B9F9-7B8522455C5C}"/>
              </a:ext>
            </a:extLst>
          </p:cNvPr>
          <p:cNvPicPr>
            <a:picLocks noChangeAspect="1"/>
          </p:cNvPicPr>
          <p:nvPr/>
        </p:nvPicPr>
        <p:blipFill rotWithShape="1">
          <a:blip r:embed="rId6"/>
          <a:srcRect l="14683" t="14329" r="57845" b="81239"/>
          <a:stretch/>
        </p:blipFill>
        <p:spPr>
          <a:xfrm>
            <a:off x="5668851" y="6260657"/>
            <a:ext cx="877910" cy="141668"/>
          </a:xfrm>
          <a:prstGeom prst="rect">
            <a:avLst/>
          </a:prstGeom>
        </p:spPr>
      </p:pic>
      <p:sp>
        <p:nvSpPr>
          <p:cNvPr id="89" name="Rectangle 88">
            <a:extLst>
              <a:ext uri="{FF2B5EF4-FFF2-40B4-BE49-F238E27FC236}">
                <a16:creationId xmlns:a16="http://schemas.microsoft.com/office/drawing/2014/main" id="{A9C0EE18-8B2C-5D4C-950C-5D9783E1B241}"/>
              </a:ext>
            </a:extLst>
          </p:cNvPr>
          <p:cNvSpPr/>
          <p:nvPr/>
        </p:nvSpPr>
        <p:spPr>
          <a:xfrm>
            <a:off x="4142704" y="404839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4056983"/>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EE343D1-C639-4C45-850A-75F960B204D7}"/>
              </a:ext>
            </a:extLst>
          </p:cNvPr>
          <p:cNvSpPr/>
          <p:nvPr/>
        </p:nvSpPr>
        <p:spPr>
          <a:xfrm>
            <a:off x="4134276"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9ACE822D-CE79-B049-B5E7-A33EBC2580FC}"/>
              </a:ext>
            </a:extLst>
          </p:cNvPr>
          <p:cNvSpPr/>
          <p:nvPr/>
        </p:nvSpPr>
        <p:spPr>
          <a:xfrm>
            <a:off x="923338" y="1133644"/>
            <a:ext cx="2150420" cy="1538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40E6FF7E-323D-574E-B31B-14B94E55AD70}"/>
              </a:ext>
            </a:extLst>
          </p:cNvPr>
          <p:cNvGrpSpPr/>
          <p:nvPr/>
        </p:nvGrpSpPr>
        <p:grpSpPr>
          <a:xfrm>
            <a:off x="901355" y="1059755"/>
            <a:ext cx="753592" cy="614444"/>
            <a:chOff x="5687464" y="2844535"/>
            <a:chExt cx="753592" cy="614444"/>
          </a:xfrm>
        </p:grpSpPr>
        <p:pic>
          <p:nvPicPr>
            <p:cNvPr id="94" name="Picture 93" descr="Chart, bar chart&#10;&#10;Description automatically generated">
              <a:extLst>
                <a:ext uri="{FF2B5EF4-FFF2-40B4-BE49-F238E27FC236}">
                  <a16:creationId xmlns:a16="http://schemas.microsoft.com/office/drawing/2014/main" id="{C1639070-8099-034D-82BE-711C3F49F753}"/>
                </a:ext>
              </a:extLst>
            </p:cNvPr>
            <p:cNvPicPr>
              <a:picLocks noChangeAspect="1"/>
            </p:cNvPicPr>
            <p:nvPr/>
          </p:nvPicPr>
          <p:blipFill rotWithShape="1">
            <a:blip r:embed="rId7"/>
            <a:srcRect l="50191" t="52388" r="9749" b="20193"/>
            <a:stretch/>
          </p:blipFill>
          <p:spPr>
            <a:xfrm rot="5400000">
              <a:off x="5532417" y="2999582"/>
              <a:ext cx="614444" cy="304349"/>
            </a:xfrm>
            <a:prstGeom prst="rect">
              <a:avLst/>
            </a:prstGeom>
          </p:spPr>
        </p:pic>
        <p:pic>
          <p:nvPicPr>
            <p:cNvPr id="95" name="Picture 94" descr="Chart, scatter chart&#10;&#10;Description automatically generated">
              <a:extLst>
                <a:ext uri="{FF2B5EF4-FFF2-40B4-BE49-F238E27FC236}">
                  <a16:creationId xmlns:a16="http://schemas.microsoft.com/office/drawing/2014/main" id="{0C1431F8-AB01-0146-81F9-6681BBDF2037}"/>
                </a:ext>
              </a:extLst>
            </p:cNvPr>
            <p:cNvPicPr>
              <a:picLocks noChangeAspect="1"/>
            </p:cNvPicPr>
            <p:nvPr/>
          </p:nvPicPr>
          <p:blipFill rotWithShape="1">
            <a:blip r:embed="rId8"/>
            <a:srcRect l="42956" t="6852" r="40602" b="86562"/>
            <a:stretch/>
          </p:blipFill>
          <p:spPr>
            <a:xfrm>
              <a:off x="6035195" y="2881649"/>
              <a:ext cx="369664" cy="148074"/>
            </a:xfrm>
            <a:prstGeom prst="rect">
              <a:avLst/>
            </a:prstGeom>
          </p:spPr>
        </p:pic>
        <p:pic>
          <p:nvPicPr>
            <p:cNvPr id="96" name="Picture 95" descr="Chart, scatter chart&#10;&#10;Description automatically generated">
              <a:extLst>
                <a:ext uri="{FF2B5EF4-FFF2-40B4-BE49-F238E27FC236}">
                  <a16:creationId xmlns:a16="http://schemas.microsoft.com/office/drawing/2014/main" id="{88503DC3-9D7E-5846-8837-85D8A4B5D722}"/>
                </a:ext>
              </a:extLst>
            </p:cNvPr>
            <p:cNvPicPr>
              <a:picLocks noChangeAspect="1"/>
            </p:cNvPicPr>
            <p:nvPr/>
          </p:nvPicPr>
          <p:blipFill rotWithShape="1">
            <a:blip r:embed="rId9"/>
            <a:srcRect l="43140" t="6932" r="39926" b="86671"/>
            <a:stretch/>
          </p:blipFill>
          <p:spPr>
            <a:xfrm>
              <a:off x="6042256" y="3079835"/>
              <a:ext cx="380739" cy="143842"/>
            </a:xfrm>
            <a:prstGeom prst="rect">
              <a:avLst/>
            </a:prstGeom>
          </p:spPr>
        </p:pic>
        <p:pic>
          <p:nvPicPr>
            <p:cNvPr id="97" name="Picture 96" descr="Chart, scatter chart&#10;&#10;Description automatically generated">
              <a:extLst>
                <a:ext uri="{FF2B5EF4-FFF2-40B4-BE49-F238E27FC236}">
                  <a16:creationId xmlns:a16="http://schemas.microsoft.com/office/drawing/2014/main" id="{94B6242D-F027-6743-A1FB-61286936C592}"/>
                </a:ext>
              </a:extLst>
            </p:cNvPr>
            <p:cNvPicPr>
              <a:picLocks noChangeAspect="1"/>
            </p:cNvPicPr>
            <p:nvPr/>
          </p:nvPicPr>
          <p:blipFill rotWithShape="1">
            <a:blip r:embed="rId10"/>
            <a:srcRect l="42225" t="6179" r="39724" b="87976"/>
            <a:stretch/>
          </p:blipFill>
          <p:spPr>
            <a:xfrm>
              <a:off x="6035195" y="3249364"/>
              <a:ext cx="405861" cy="131428"/>
            </a:xfrm>
            <a:prstGeom prst="rect">
              <a:avLst/>
            </a:prstGeom>
          </p:spPr>
        </p:pic>
      </p:gr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11"/>
          <a:srcRect l="62207" t="14650" r="16425" b="81817"/>
          <a:stretch/>
        </p:blipFill>
        <p:spPr>
          <a:xfrm>
            <a:off x="2063230" y="3328770"/>
            <a:ext cx="682812" cy="112890"/>
          </a:xfrm>
          <a:prstGeom prst="rect">
            <a:avLst/>
          </a:prstGeom>
        </p:spPr>
      </p:pic>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12"/>
          <a:srcRect l="52676" t="14004" r="25957" b="81809"/>
          <a:stretch/>
        </p:blipFill>
        <p:spPr>
          <a:xfrm>
            <a:off x="5883284" y="3307840"/>
            <a:ext cx="682812" cy="133820"/>
          </a:xfrm>
          <a:prstGeom prst="rect">
            <a:avLst/>
          </a:prstGeom>
        </p:spPr>
      </p:pic>
      <p:pic>
        <p:nvPicPr>
          <p:cNvPr id="9" name="Picture 8" descr="A picture containing text, diagram, line, font&#10;&#10;Description automatically generated">
            <a:extLst>
              <a:ext uri="{FF2B5EF4-FFF2-40B4-BE49-F238E27FC236}">
                <a16:creationId xmlns:a16="http://schemas.microsoft.com/office/drawing/2014/main" id="{FA8D87EC-E71B-919B-E39B-7AABE255CA44}"/>
              </a:ext>
            </a:extLst>
          </p:cNvPr>
          <p:cNvPicPr>
            <a:picLocks noChangeAspect="1"/>
          </p:cNvPicPr>
          <p:nvPr/>
        </p:nvPicPr>
        <p:blipFill rotWithShape="1">
          <a:blip r:embed="rId13"/>
          <a:srcRect l="50604" t="14806" r="28029" b="81700"/>
          <a:stretch/>
        </p:blipFill>
        <p:spPr>
          <a:xfrm>
            <a:off x="2588968" y="6433709"/>
            <a:ext cx="682812" cy="111682"/>
          </a:xfrm>
          <a:prstGeom prst="rect">
            <a:avLst/>
          </a:prstGeom>
        </p:spPr>
      </p:pic>
      <p:pic>
        <p:nvPicPr>
          <p:cNvPr id="13" name="Picture 12" descr="A picture containing text, diagram, plot, line&#10;&#10;Description automatically generated">
            <a:extLst>
              <a:ext uri="{FF2B5EF4-FFF2-40B4-BE49-F238E27FC236}">
                <a16:creationId xmlns:a16="http://schemas.microsoft.com/office/drawing/2014/main" id="{ACC89973-FD30-527B-339C-F5833B6CC9CA}"/>
              </a:ext>
            </a:extLst>
          </p:cNvPr>
          <p:cNvPicPr>
            <a:picLocks noChangeAspect="1"/>
          </p:cNvPicPr>
          <p:nvPr/>
        </p:nvPicPr>
        <p:blipFill rotWithShape="1">
          <a:blip r:embed="rId14"/>
          <a:srcRect l="52602" t="14898" r="29608" b="80825"/>
          <a:stretch/>
        </p:blipFill>
        <p:spPr>
          <a:xfrm>
            <a:off x="5897244" y="6433709"/>
            <a:ext cx="568497" cy="136673"/>
          </a:xfrm>
          <a:prstGeom prst="rect">
            <a:avLst/>
          </a:prstGeom>
        </p:spPr>
      </p:pic>
    </p:spTree>
    <p:extLst>
      <p:ext uri="{BB962C8B-B14F-4D97-AF65-F5344CB8AC3E}">
        <p14:creationId xmlns:p14="http://schemas.microsoft.com/office/powerpoint/2010/main" val="873044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A9C0EE18-8B2C-5D4C-950C-5D9783E1B241}"/>
              </a:ext>
            </a:extLst>
          </p:cNvPr>
          <p:cNvSpPr/>
          <p:nvPr/>
        </p:nvSpPr>
        <p:spPr>
          <a:xfrm>
            <a:off x="4142704" y="377249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5031CF8-81F3-334D-B11F-7DCA3B196002}"/>
              </a:ext>
            </a:extLst>
          </p:cNvPr>
          <p:cNvSpPr/>
          <p:nvPr/>
        </p:nvSpPr>
        <p:spPr>
          <a:xfrm>
            <a:off x="3133808" y="2856206"/>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9C1CB0D6-B092-F344-8162-CA0E3F175C49}"/>
              </a:ext>
            </a:extLst>
          </p:cNvPr>
          <p:cNvSpPr/>
          <p:nvPr/>
        </p:nvSpPr>
        <p:spPr>
          <a:xfrm>
            <a:off x="890788" y="3781081"/>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5CA5AD91-DB23-E343-4F73-F11FF9A2346B}"/>
              </a:ext>
            </a:extLst>
          </p:cNvPr>
          <p:cNvGrpSpPr/>
          <p:nvPr/>
        </p:nvGrpSpPr>
        <p:grpSpPr>
          <a:xfrm>
            <a:off x="37304" y="935019"/>
            <a:ext cx="2852533" cy="2738411"/>
            <a:chOff x="73890" y="684728"/>
            <a:chExt cx="3195632" cy="3195632"/>
          </a:xfrm>
        </p:grpSpPr>
        <p:sp>
          <p:nvSpPr>
            <p:cNvPr id="27" name="Rectangle 26">
              <a:extLst>
                <a:ext uri="{FF2B5EF4-FFF2-40B4-BE49-F238E27FC236}">
                  <a16:creationId xmlns:a16="http://schemas.microsoft.com/office/drawing/2014/main" id="{08182665-BCA5-7C42-AFBC-5AF9F44B1979}"/>
                </a:ext>
              </a:extLst>
            </p:cNvPr>
            <p:cNvSpPr/>
            <p:nvPr/>
          </p:nvSpPr>
          <p:spPr>
            <a:xfrm>
              <a:off x="1087908" y="2748840"/>
              <a:ext cx="372534"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DF8FD0-29AE-5940-9E5B-8DB7A2EC8078}"/>
                </a:ext>
              </a:extLst>
            </p:cNvPr>
            <p:cNvPicPr>
              <a:picLocks noChangeAspect="1"/>
            </p:cNvPicPr>
            <p:nvPr/>
          </p:nvPicPr>
          <p:blipFill>
            <a:blip r:embed="rId3"/>
            <a:stretch>
              <a:fillRect/>
            </a:stretch>
          </p:blipFill>
          <p:spPr>
            <a:xfrm>
              <a:off x="73890" y="684728"/>
              <a:ext cx="3195632" cy="3195632"/>
            </a:xfrm>
            <a:prstGeom prst="rect">
              <a:avLst/>
            </a:prstGeom>
          </p:spPr>
        </p:pic>
        <p:grpSp>
          <p:nvGrpSpPr>
            <p:cNvPr id="84" name="Group 83">
              <a:extLst>
                <a:ext uri="{FF2B5EF4-FFF2-40B4-BE49-F238E27FC236}">
                  <a16:creationId xmlns:a16="http://schemas.microsoft.com/office/drawing/2014/main" id="{F71241FD-1189-DE48-A9C6-000CFE53DC64}"/>
                </a:ext>
              </a:extLst>
            </p:cNvPr>
            <p:cNvGrpSpPr/>
            <p:nvPr/>
          </p:nvGrpSpPr>
          <p:grpSpPr>
            <a:xfrm>
              <a:off x="1396505" y="3125461"/>
              <a:ext cx="1555529" cy="182281"/>
              <a:chOff x="1754089" y="3084272"/>
              <a:chExt cx="1555529" cy="182281"/>
            </a:xfrm>
          </p:grpSpPr>
          <p:pic>
            <p:nvPicPr>
              <p:cNvPr id="79" name="Picture 78">
                <a:extLst>
                  <a:ext uri="{FF2B5EF4-FFF2-40B4-BE49-F238E27FC236}">
                    <a16:creationId xmlns:a16="http://schemas.microsoft.com/office/drawing/2014/main" id="{585F2C3B-519C-7A42-8975-857D6AAEBB59}"/>
                  </a:ext>
                </a:extLst>
              </p:cNvPr>
              <p:cNvPicPr>
                <a:picLocks noChangeAspect="1"/>
              </p:cNvPicPr>
              <p:nvPr/>
            </p:nvPicPr>
            <p:blipFill rotWithShape="1">
              <a:blip r:embed="rId3"/>
              <a:srcRect l="14966" t="13034" r="42702" b="81262"/>
              <a:stretch/>
            </p:blipFill>
            <p:spPr>
              <a:xfrm>
                <a:off x="1754089" y="3084272"/>
                <a:ext cx="1352810" cy="182281"/>
              </a:xfrm>
              <a:prstGeom prst="rect">
                <a:avLst/>
              </a:prstGeom>
            </p:spPr>
          </p:pic>
          <p:sp>
            <p:nvSpPr>
              <p:cNvPr id="83" name="Rectangle 82">
                <a:extLst>
                  <a:ext uri="{FF2B5EF4-FFF2-40B4-BE49-F238E27FC236}">
                    <a16:creationId xmlns:a16="http://schemas.microsoft.com/office/drawing/2014/main" id="{7F758377-7803-0A4E-908B-39EF55FE90AA}"/>
                  </a:ext>
                </a:extLst>
              </p:cNvPr>
              <p:cNvSpPr/>
              <p:nvPr/>
            </p:nvSpPr>
            <p:spPr>
              <a:xfrm>
                <a:off x="3263899" y="3152775"/>
                <a:ext cx="45719" cy="793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Rectangle 91">
              <a:extLst>
                <a:ext uri="{FF2B5EF4-FFF2-40B4-BE49-F238E27FC236}">
                  <a16:creationId xmlns:a16="http://schemas.microsoft.com/office/drawing/2014/main" id="{9ACE822D-CE79-B049-B5E7-A33EBC2580FC}"/>
                </a:ext>
              </a:extLst>
            </p:cNvPr>
            <p:cNvSpPr/>
            <p:nvPr/>
          </p:nvSpPr>
          <p:spPr>
            <a:xfrm>
              <a:off x="525600" y="1133644"/>
              <a:ext cx="2309622" cy="1480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text, diagram, line, plot&#10;&#10;Description automatically generated">
              <a:extLst>
                <a:ext uri="{FF2B5EF4-FFF2-40B4-BE49-F238E27FC236}">
                  <a16:creationId xmlns:a16="http://schemas.microsoft.com/office/drawing/2014/main" id="{32B7B829-A058-1DED-F089-0C50731C3ACD}"/>
                </a:ext>
              </a:extLst>
            </p:cNvPr>
            <p:cNvPicPr>
              <a:picLocks noChangeAspect="1"/>
            </p:cNvPicPr>
            <p:nvPr/>
          </p:nvPicPr>
          <p:blipFill rotWithShape="1">
            <a:blip r:embed="rId4"/>
            <a:srcRect l="62207" t="14650" r="16425" b="81817"/>
            <a:stretch/>
          </p:blipFill>
          <p:spPr>
            <a:xfrm>
              <a:off x="2119771" y="3328770"/>
              <a:ext cx="682812" cy="112890"/>
            </a:xfrm>
            <a:prstGeom prst="rect">
              <a:avLst/>
            </a:prstGeom>
          </p:spPr>
        </p:pic>
      </p:grpSp>
      <p:sp>
        <p:nvSpPr>
          <p:cNvPr id="71" name="TextBox 70">
            <a:extLst>
              <a:ext uri="{FF2B5EF4-FFF2-40B4-BE49-F238E27FC236}">
                <a16:creationId xmlns:a16="http://schemas.microsoft.com/office/drawing/2014/main" id="{0A8A9C74-6972-0D44-A676-9E3FE2075555}"/>
              </a:ext>
            </a:extLst>
          </p:cNvPr>
          <p:cNvSpPr txBox="1"/>
          <p:nvPr/>
        </p:nvSpPr>
        <p:spPr>
          <a:xfrm>
            <a:off x="-3298" y="1019998"/>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a:t>
            </a:r>
          </a:p>
        </p:txBody>
      </p:sp>
      <p:grpSp>
        <p:nvGrpSpPr>
          <p:cNvPr id="44" name="Group 43">
            <a:extLst>
              <a:ext uri="{FF2B5EF4-FFF2-40B4-BE49-F238E27FC236}">
                <a16:creationId xmlns:a16="http://schemas.microsoft.com/office/drawing/2014/main" id="{AC6EA7B7-F9E9-C8B9-FB32-5DB817CDB22B}"/>
              </a:ext>
            </a:extLst>
          </p:cNvPr>
          <p:cNvGrpSpPr/>
          <p:nvPr/>
        </p:nvGrpSpPr>
        <p:grpSpPr>
          <a:xfrm>
            <a:off x="2680457" y="911785"/>
            <a:ext cx="2780680" cy="2738411"/>
            <a:chOff x="3371015" y="654046"/>
            <a:chExt cx="3195632" cy="3195632"/>
          </a:xfrm>
        </p:grpSpPr>
        <p:sp>
          <p:nvSpPr>
            <p:cNvPr id="29" name="Rectangle 28">
              <a:extLst>
                <a:ext uri="{FF2B5EF4-FFF2-40B4-BE49-F238E27FC236}">
                  <a16:creationId xmlns:a16="http://schemas.microsoft.com/office/drawing/2014/main" id="{A115A153-CB41-B64F-9BC4-39B95A5D7576}"/>
                </a:ext>
              </a:extLst>
            </p:cNvPr>
            <p:cNvSpPr/>
            <p:nvPr/>
          </p:nvSpPr>
          <p:spPr>
            <a:xfrm>
              <a:off x="5148806" y="2745844"/>
              <a:ext cx="460302" cy="103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9E5F12-8041-1F4D-B26B-EB2A6BE4A2E0}"/>
                </a:ext>
              </a:extLst>
            </p:cNvPr>
            <p:cNvPicPr>
              <a:picLocks noChangeAspect="1"/>
            </p:cNvPicPr>
            <p:nvPr/>
          </p:nvPicPr>
          <p:blipFill>
            <a:blip r:embed="rId5"/>
            <a:stretch>
              <a:fillRect/>
            </a:stretch>
          </p:blipFill>
          <p:spPr>
            <a:xfrm>
              <a:off x="3371015" y="654046"/>
              <a:ext cx="3195632" cy="3195632"/>
            </a:xfrm>
            <a:prstGeom prst="rect">
              <a:avLst/>
            </a:prstGeom>
          </p:spPr>
        </p:pic>
        <p:pic>
          <p:nvPicPr>
            <p:cNvPr id="81" name="Picture 80">
              <a:extLst>
                <a:ext uri="{FF2B5EF4-FFF2-40B4-BE49-F238E27FC236}">
                  <a16:creationId xmlns:a16="http://schemas.microsoft.com/office/drawing/2014/main" id="{049E0501-ED58-7D45-A02D-F4A02E9980FE}"/>
                </a:ext>
              </a:extLst>
            </p:cNvPr>
            <p:cNvPicPr>
              <a:picLocks noChangeAspect="1"/>
            </p:cNvPicPr>
            <p:nvPr/>
          </p:nvPicPr>
          <p:blipFill rotWithShape="1">
            <a:blip r:embed="rId5"/>
            <a:srcRect l="14985" t="14851" r="58576" b="80431"/>
            <a:stretch/>
          </p:blipFill>
          <p:spPr>
            <a:xfrm>
              <a:off x="5269422" y="3153409"/>
              <a:ext cx="844910" cy="150765"/>
            </a:xfrm>
            <a:prstGeom prst="rect">
              <a:avLst/>
            </a:prstGeom>
          </p:spPr>
        </p:pic>
        <p:sp>
          <p:nvSpPr>
            <p:cNvPr id="91" name="Rectangle 90">
              <a:extLst>
                <a:ext uri="{FF2B5EF4-FFF2-40B4-BE49-F238E27FC236}">
                  <a16:creationId xmlns:a16="http://schemas.microsoft.com/office/drawing/2014/main" id="{5EE343D1-C639-4C45-850A-75F960B204D7}"/>
                </a:ext>
              </a:extLst>
            </p:cNvPr>
            <p:cNvSpPr/>
            <p:nvPr/>
          </p:nvSpPr>
          <p:spPr>
            <a:xfrm>
              <a:off x="3844057" y="905597"/>
              <a:ext cx="1791350" cy="381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diagram, line&#10;&#10;Description automatically generated">
              <a:extLst>
                <a:ext uri="{FF2B5EF4-FFF2-40B4-BE49-F238E27FC236}">
                  <a16:creationId xmlns:a16="http://schemas.microsoft.com/office/drawing/2014/main" id="{3E4ACD50-5387-6EFB-7C4B-728A8851411B}"/>
                </a:ext>
              </a:extLst>
            </p:cNvPr>
            <p:cNvPicPr>
              <a:picLocks noChangeAspect="1"/>
            </p:cNvPicPr>
            <p:nvPr/>
          </p:nvPicPr>
          <p:blipFill rotWithShape="1">
            <a:blip r:embed="rId6"/>
            <a:srcRect l="52676" t="14004" r="25957" b="81809"/>
            <a:stretch/>
          </p:blipFill>
          <p:spPr>
            <a:xfrm>
              <a:off x="5547330" y="3280130"/>
              <a:ext cx="682812" cy="133819"/>
            </a:xfrm>
            <a:prstGeom prst="rect">
              <a:avLst/>
            </a:prstGeom>
          </p:spPr>
        </p:pic>
      </p:grpSp>
      <p:grpSp>
        <p:nvGrpSpPr>
          <p:cNvPr id="57" name="Group 56">
            <a:extLst>
              <a:ext uri="{FF2B5EF4-FFF2-40B4-BE49-F238E27FC236}">
                <a16:creationId xmlns:a16="http://schemas.microsoft.com/office/drawing/2014/main" id="{70CB93FB-2B0F-96A4-B629-7E33B42C0E92}"/>
              </a:ext>
            </a:extLst>
          </p:cNvPr>
          <p:cNvGrpSpPr/>
          <p:nvPr/>
        </p:nvGrpSpPr>
        <p:grpSpPr>
          <a:xfrm>
            <a:off x="454122" y="1222445"/>
            <a:ext cx="717395" cy="185190"/>
            <a:chOff x="5601884" y="418677"/>
            <a:chExt cx="717395" cy="185190"/>
          </a:xfrm>
        </p:grpSpPr>
        <p:pic>
          <p:nvPicPr>
            <p:cNvPr id="51" name="Picture 50" descr="Chart, bar chart&#10;&#10;Description automatically generated">
              <a:extLst>
                <a:ext uri="{FF2B5EF4-FFF2-40B4-BE49-F238E27FC236}">
                  <a16:creationId xmlns:a16="http://schemas.microsoft.com/office/drawing/2014/main" id="{07EC05E4-D88F-8781-5745-2B8213A017AD}"/>
                </a:ext>
              </a:extLst>
            </p:cNvPr>
            <p:cNvPicPr>
              <a:picLocks noChangeAspect="1"/>
            </p:cNvPicPr>
            <p:nvPr/>
          </p:nvPicPr>
          <p:blipFill rotWithShape="1">
            <a:blip r:embed="rId7"/>
            <a:srcRect l="50191" t="50107" r="37735" b="20193"/>
            <a:stretch/>
          </p:blipFill>
          <p:spPr>
            <a:xfrm rot="5400000">
              <a:off x="5674124" y="346437"/>
              <a:ext cx="185190" cy="329669"/>
            </a:xfrm>
            <a:prstGeom prst="rect">
              <a:avLst/>
            </a:prstGeom>
          </p:spPr>
        </p:pic>
        <p:pic>
          <p:nvPicPr>
            <p:cNvPr id="52" name="Picture 51" descr="Chart, scatter chart&#10;&#10;Description automatically generated">
              <a:extLst>
                <a:ext uri="{FF2B5EF4-FFF2-40B4-BE49-F238E27FC236}">
                  <a16:creationId xmlns:a16="http://schemas.microsoft.com/office/drawing/2014/main" id="{FB4B421C-8199-9A84-F4F1-79FD47E50402}"/>
                </a:ext>
              </a:extLst>
            </p:cNvPr>
            <p:cNvPicPr>
              <a:picLocks noChangeAspect="1"/>
            </p:cNvPicPr>
            <p:nvPr/>
          </p:nvPicPr>
          <p:blipFill rotWithShape="1">
            <a:blip r:embed="rId8"/>
            <a:srcRect l="42956" t="6852" r="40602" b="86562"/>
            <a:stretch/>
          </p:blipFill>
          <p:spPr>
            <a:xfrm>
              <a:off x="5949615" y="455791"/>
              <a:ext cx="369664" cy="148074"/>
            </a:xfrm>
            <a:prstGeom prst="rect">
              <a:avLst/>
            </a:prstGeom>
          </p:spPr>
        </p:pic>
      </p:grpSp>
      <p:grpSp>
        <p:nvGrpSpPr>
          <p:cNvPr id="58" name="Group 57">
            <a:extLst>
              <a:ext uri="{FF2B5EF4-FFF2-40B4-BE49-F238E27FC236}">
                <a16:creationId xmlns:a16="http://schemas.microsoft.com/office/drawing/2014/main" id="{FCAB2321-19F9-C249-48C2-7D7F2750B90E}"/>
              </a:ext>
            </a:extLst>
          </p:cNvPr>
          <p:cNvGrpSpPr/>
          <p:nvPr/>
        </p:nvGrpSpPr>
        <p:grpSpPr>
          <a:xfrm>
            <a:off x="1188920" y="1231637"/>
            <a:ext cx="735531" cy="182608"/>
            <a:chOff x="5601884" y="615211"/>
            <a:chExt cx="735531" cy="182608"/>
          </a:xfrm>
        </p:grpSpPr>
        <p:pic>
          <p:nvPicPr>
            <p:cNvPr id="53" name="Picture 52" descr="Chart, scatter chart&#10;&#10;Description automatically generated">
              <a:extLst>
                <a:ext uri="{FF2B5EF4-FFF2-40B4-BE49-F238E27FC236}">
                  <a16:creationId xmlns:a16="http://schemas.microsoft.com/office/drawing/2014/main" id="{B2E359FC-77DA-5E37-2D28-327298514F29}"/>
                </a:ext>
              </a:extLst>
            </p:cNvPr>
            <p:cNvPicPr>
              <a:picLocks noChangeAspect="1"/>
            </p:cNvPicPr>
            <p:nvPr/>
          </p:nvPicPr>
          <p:blipFill rotWithShape="1">
            <a:blip r:embed="rId9"/>
            <a:srcRect l="43140" t="6932" r="39926" b="86671"/>
            <a:stretch/>
          </p:blipFill>
          <p:spPr>
            <a:xfrm>
              <a:off x="5956676" y="653977"/>
              <a:ext cx="380739" cy="143842"/>
            </a:xfrm>
            <a:prstGeom prst="rect">
              <a:avLst/>
            </a:prstGeom>
          </p:spPr>
        </p:pic>
        <p:pic>
          <p:nvPicPr>
            <p:cNvPr id="55" name="Picture 54" descr="Chart, bar chart&#10;&#10;Description automatically generated">
              <a:extLst>
                <a:ext uri="{FF2B5EF4-FFF2-40B4-BE49-F238E27FC236}">
                  <a16:creationId xmlns:a16="http://schemas.microsoft.com/office/drawing/2014/main" id="{01B8B79B-2B8E-2BB2-9608-8CA32F50EA7F}"/>
                </a:ext>
              </a:extLst>
            </p:cNvPr>
            <p:cNvPicPr>
              <a:picLocks noChangeAspect="1"/>
            </p:cNvPicPr>
            <p:nvPr/>
          </p:nvPicPr>
          <p:blipFill rotWithShape="1">
            <a:blip r:embed="rId7"/>
            <a:srcRect l="63575" t="50107" r="25114" b="20193"/>
            <a:stretch/>
          </p:blipFill>
          <p:spPr>
            <a:xfrm rot="5400000">
              <a:off x="5679979" y="537116"/>
              <a:ext cx="173479" cy="329669"/>
            </a:xfrm>
            <a:prstGeom prst="rect">
              <a:avLst/>
            </a:prstGeom>
          </p:spPr>
        </p:pic>
      </p:grpSp>
      <p:grpSp>
        <p:nvGrpSpPr>
          <p:cNvPr id="59" name="Group 58">
            <a:extLst>
              <a:ext uri="{FF2B5EF4-FFF2-40B4-BE49-F238E27FC236}">
                <a16:creationId xmlns:a16="http://schemas.microsoft.com/office/drawing/2014/main" id="{FBDC4092-3C0F-3E25-D62E-65D06D3695A5}"/>
              </a:ext>
            </a:extLst>
          </p:cNvPr>
          <p:cNvGrpSpPr/>
          <p:nvPr/>
        </p:nvGrpSpPr>
        <p:grpSpPr>
          <a:xfrm>
            <a:off x="2025806" y="1237838"/>
            <a:ext cx="747283" cy="173479"/>
            <a:chOff x="5608193" y="804055"/>
            <a:chExt cx="747283" cy="173479"/>
          </a:xfrm>
        </p:grpSpPr>
        <p:pic>
          <p:nvPicPr>
            <p:cNvPr id="54" name="Picture 53" descr="Chart, scatter chart&#10;&#10;Description automatically generated">
              <a:extLst>
                <a:ext uri="{FF2B5EF4-FFF2-40B4-BE49-F238E27FC236}">
                  <a16:creationId xmlns:a16="http://schemas.microsoft.com/office/drawing/2014/main" id="{59F27FA5-279F-8DD2-1406-B829FC413A47}"/>
                </a:ext>
              </a:extLst>
            </p:cNvPr>
            <p:cNvPicPr>
              <a:picLocks noChangeAspect="1"/>
            </p:cNvPicPr>
            <p:nvPr/>
          </p:nvPicPr>
          <p:blipFill rotWithShape="1">
            <a:blip r:embed="rId10"/>
            <a:srcRect l="42225" t="6179" r="39724" b="87976"/>
            <a:stretch/>
          </p:blipFill>
          <p:spPr>
            <a:xfrm>
              <a:off x="5949615" y="823506"/>
              <a:ext cx="405861" cy="131428"/>
            </a:xfrm>
            <a:prstGeom prst="rect">
              <a:avLst/>
            </a:prstGeom>
          </p:spPr>
        </p:pic>
        <p:pic>
          <p:nvPicPr>
            <p:cNvPr id="56" name="Picture 55" descr="Chart, bar chart&#10;&#10;Description automatically generated">
              <a:extLst>
                <a:ext uri="{FF2B5EF4-FFF2-40B4-BE49-F238E27FC236}">
                  <a16:creationId xmlns:a16="http://schemas.microsoft.com/office/drawing/2014/main" id="{0BD9330F-A4FF-A1BC-BEFE-FDA03C5A6660}"/>
                </a:ext>
              </a:extLst>
            </p:cNvPr>
            <p:cNvPicPr>
              <a:picLocks noChangeAspect="1"/>
            </p:cNvPicPr>
            <p:nvPr/>
          </p:nvPicPr>
          <p:blipFill rotWithShape="1">
            <a:blip r:embed="rId7"/>
            <a:srcRect l="76395" t="50675" r="12295" b="20193"/>
            <a:stretch/>
          </p:blipFill>
          <p:spPr>
            <a:xfrm rot="5400000">
              <a:off x="5683133" y="729115"/>
              <a:ext cx="173479" cy="323360"/>
            </a:xfrm>
            <a:prstGeom prst="rect">
              <a:avLst/>
            </a:prstGeom>
          </p:spPr>
        </p:pic>
      </p:grpSp>
      <p:sp>
        <p:nvSpPr>
          <p:cNvPr id="78" name="TextBox 77">
            <a:extLst>
              <a:ext uri="{FF2B5EF4-FFF2-40B4-BE49-F238E27FC236}">
                <a16:creationId xmlns:a16="http://schemas.microsoft.com/office/drawing/2014/main" id="{778D02C6-18A3-CB4A-9B0A-4E39D812AEF1}"/>
              </a:ext>
            </a:extLst>
          </p:cNvPr>
          <p:cNvSpPr txBox="1"/>
          <p:nvPr/>
        </p:nvSpPr>
        <p:spPr>
          <a:xfrm>
            <a:off x="2559948" y="101811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t>
            </a:r>
          </a:p>
        </p:txBody>
      </p:sp>
      <p:grpSp>
        <p:nvGrpSpPr>
          <p:cNvPr id="16" name="Group 15">
            <a:extLst>
              <a:ext uri="{FF2B5EF4-FFF2-40B4-BE49-F238E27FC236}">
                <a16:creationId xmlns:a16="http://schemas.microsoft.com/office/drawing/2014/main" id="{68E22637-F9BA-C727-F536-857239905EB9}"/>
              </a:ext>
            </a:extLst>
          </p:cNvPr>
          <p:cNvGrpSpPr/>
          <p:nvPr/>
        </p:nvGrpSpPr>
        <p:grpSpPr>
          <a:xfrm>
            <a:off x="-4491" y="3556878"/>
            <a:ext cx="2555653" cy="2738411"/>
            <a:chOff x="574" y="3415122"/>
            <a:chExt cx="2555653" cy="2738411"/>
          </a:xfrm>
        </p:grpSpPr>
        <p:grpSp>
          <p:nvGrpSpPr>
            <p:cNvPr id="15" name="Group 14">
              <a:extLst>
                <a:ext uri="{FF2B5EF4-FFF2-40B4-BE49-F238E27FC236}">
                  <a16:creationId xmlns:a16="http://schemas.microsoft.com/office/drawing/2014/main" id="{B2759875-7082-1A52-5D81-2F32D77FDA1D}"/>
                </a:ext>
              </a:extLst>
            </p:cNvPr>
            <p:cNvGrpSpPr/>
            <p:nvPr/>
          </p:nvGrpSpPr>
          <p:grpSpPr>
            <a:xfrm>
              <a:off x="574" y="3415122"/>
              <a:ext cx="2555653" cy="2738411"/>
              <a:chOff x="3526" y="3427040"/>
              <a:chExt cx="2555653" cy="2738411"/>
            </a:xfrm>
          </p:grpSpPr>
          <p:grpSp>
            <p:nvGrpSpPr>
              <p:cNvPr id="13" name="Group 12">
                <a:extLst>
                  <a:ext uri="{FF2B5EF4-FFF2-40B4-BE49-F238E27FC236}">
                    <a16:creationId xmlns:a16="http://schemas.microsoft.com/office/drawing/2014/main" id="{C64D23F5-5DF4-BC45-DF1B-DD9CE06C2F87}"/>
                  </a:ext>
                </a:extLst>
              </p:cNvPr>
              <p:cNvGrpSpPr/>
              <p:nvPr/>
            </p:nvGrpSpPr>
            <p:grpSpPr>
              <a:xfrm>
                <a:off x="3526" y="3427040"/>
                <a:ext cx="2555653" cy="2738411"/>
                <a:chOff x="3526" y="3427040"/>
                <a:chExt cx="2555653" cy="2738411"/>
              </a:xfrm>
            </p:grpSpPr>
            <p:pic>
              <p:nvPicPr>
                <p:cNvPr id="20" name="Picture 19" descr="A picture containing text, diagram, line, plot&#10;&#10;Description automatically generated">
                  <a:extLst>
                    <a:ext uri="{FF2B5EF4-FFF2-40B4-BE49-F238E27FC236}">
                      <a16:creationId xmlns:a16="http://schemas.microsoft.com/office/drawing/2014/main" id="{C1857E10-1629-9D79-52C5-63568049B296}"/>
                    </a:ext>
                  </a:extLst>
                </p:cNvPr>
                <p:cNvPicPr>
                  <a:picLocks noChangeAspect="1"/>
                </p:cNvPicPr>
                <p:nvPr/>
              </p:nvPicPr>
              <p:blipFill rotWithShape="1">
                <a:blip r:embed="rId11"/>
                <a:srcRect r="7888"/>
                <a:stretch/>
              </p:blipFill>
              <p:spPr>
                <a:xfrm>
                  <a:off x="36783" y="3427040"/>
                  <a:ext cx="2522396" cy="2738411"/>
                </a:xfrm>
                <a:prstGeom prst="rect">
                  <a:avLst/>
                </a:prstGeom>
              </p:spPr>
            </p:pic>
            <p:sp>
              <p:nvSpPr>
                <p:cNvPr id="72" name="TextBox 71">
                  <a:extLst>
                    <a:ext uri="{FF2B5EF4-FFF2-40B4-BE49-F238E27FC236}">
                      <a16:creationId xmlns:a16="http://schemas.microsoft.com/office/drawing/2014/main" id="{9DDF7340-C374-DD41-AFDE-E2925CEA9DDD}"/>
                    </a:ext>
                  </a:extLst>
                </p:cNvPr>
                <p:cNvSpPr txBox="1"/>
                <p:nvPr/>
              </p:nvSpPr>
              <p:spPr>
                <a:xfrm>
                  <a:off x="3526" y="3568955"/>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C.</a:t>
                  </a:r>
                </a:p>
              </p:txBody>
            </p:sp>
          </p:grpSp>
          <p:sp>
            <p:nvSpPr>
              <p:cNvPr id="34" name="Rectangle 33">
                <a:extLst>
                  <a:ext uri="{FF2B5EF4-FFF2-40B4-BE49-F238E27FC236}">
                    <a16:creationId xmlns:a16="http://schemas.microsoft.com/office/drawing/2014/main" id="{03BD40A7-A9E0-6509-3AB2-764356D5A4F2}"/>
                  </a:ext>
                </a:extLst>
              </p:cNvPr>
              <p:cNvSpPr/>
              <p:nvPr/>
            </p:nvSpPr>
            <p:spPr>
              <a:xfrm>
                <a:off x="447167" y="3616519"/>
                <a:ext cx="1552842" cy="3435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picture containing text, diagram, line, plot&#10;&#10;Description automatically generated">
              <a:extLst>
                <a:ext uri="{FF2B5EF4-FFF2-40B4-BE49-F238E27FC236}">
                  <a16:creationId xmlns:a16="http://schemas.microsoft.com/office/drawing/2014/main" id="{6D362F38-0FD1-F000-EE1D-10E4953BC6AA}"/>
                </a:ext>
              </a:extLst>
            </p:cNvPr>
            <p:cNvPicPr>
              <a:picLocks noChangeAspect="1"/>
            </p:cNvPicPr>
            <p:nvPr/>
          </p:nvPicPr>
          <p:blipFill rotWithShape="1">
            <a:blip r:embed="rId11"/>
            <a:srcRect l="54061" t="14929" r="28685" b="79243"/>
            <a:stretch/>
          </p:blipFill>
          <p:spPr>
            <a:xfrm>
              <a:off x="1995744" y="5644132"/>
              <a:ext cx="472477" cy="159596"/>
            </a:xfrm>
            <a:prstGeom prst="rect">
              <a:avLst/>
            </a:prstGeom>
          </p:spPr>
        </p:pic>
        <p:pic>
          <p:nvPicPr>
            <p:cNvPr id="33" name="Picture 32" descr="A picture containing text, diagram, line, plot&#10;&#10;Description automatically generated">
              <a:extLst>
                <a:ext uri="{FF2B5EF4-FFF2-40B4-BE49-F238E27FC236}">
                  <a16:creationId xmlns:a16="http://schemas.microsoft.com/office/drawing/2014/main" id="{A7F7D439-E1AC-58B1-B30B-E2981CE43B26}"/>
                </a:ext>
              </a:extLst>
            </p:cNvPr>
            <p:cNvPicPr>
              <a:picLocks noChangeAspect="1"/>
            </p:cNvPicPr>
            <p:nvPr/>
          </p:nvPicPr>
          <p:blipFill rotWithShape="1">
            <a:blip r:embed="rId11"/>
            <a:srcRect l="13554" t="14164" r="57885" b="80623"/>
            <a:stretch/>
          </p:blipFill>
          <p:spPr>
            <a:xfrm>
              <a:off x="1676423" y="5496528"/>
              <a:ext cx="782109" cy="142733"/>
            </a:xfrm>
            <a:prstGeom prst="rect">
              <a:avLst/>
            </a:prstGeom>
          </p:spPr>
        </p:pic>
      </p:grpSp>
      <p:grpSp>
        <p:nvGrpSpPr>
          <p:cNvPr id="14" name="Group 13">
            <a:extLst>
              <a:ext uri="{FF2B5EF4-FFF2-40B4-BE49-F238E27FC236}">
                <a16:creationId xmlns:a16="http://schemas.microsoft.com/office/drawing/2014/main" id="{7A30AC74-C554-1718-BB85-0FB50FB773C2}"/>
              </a:ext>
            </a:extLst>
          </p:cNvPr>
          <p:cNvGrpSpPr/>
          <p:nvPr/>
        </p:nvGrpSpPr>
        <p:grpSpPr>
          <a:xfrm>
            <a:off x="2556456" y="3553922"/>
            <a:ext cx="2653956" cy="2740959"/>
            <a:chOff x="2221617" y="3415122"/>
            <a:chExt cx="2653956" cy="2740959"/>
          </a:xfrm>
        </p:grpSpPr>
        <p:grpSp>
          <p:nvGrpSpPr>
            <p:cNvPr id="11" name="Group 10">
              <a:extLst>
                <a:ext uri="{FF2B5EF4-FFF2-40B4-BE49-F238E27FC236}">
                  <a16:creationId xmlns:a16="http://schemas.microsoft.com/office/drawing/2014/main" id="{943C3327-5B78-763A-A2C5-9C72509108BC}"/>
                </a:ext>
              </a:extLst>
            </p:cNvPr>
            <p:cNvGrpSpPr/>
            <p:nvPr/>
          </p:nvGrpSpPr>
          <p:grpSpPr>
            <a:xfrm>
              <a:off x="2221617" y="3415122"/>
              <a:ext cx="2653956" cy="2740959"/>
              <a:chOff x="2221617" y="3415122"/>
              <a:chExt cx="2653956" cy="2740959"/>
            </a:xfrm>
          </p:grpSpPr>
          <p:grpSp>
            <p:nvGrpSpPr>
              <p:cNvPr id="5" name="Group 4">
                <a:extLst>
                  <a:ext uri="{FF2B5EF4-FFF2-40B4-BE49-F238E27FC236}">
                    <a16:creationId xmlns:a16="http://schemas.microsoft.com/office/drawing/2014/main" id="{E1129344-491B-1014-FCAB-DA110A133C03}"/>
                  </a:ext>
                </a:extLst>
              </p:cNvPr>
              <p:cNvGrpSpPr/>
              <p:nvPr/>
            </p:nvGrpSpPr>
            <p:grpSpPr>
              <a:xfrm>
                <a:off x="2350417" y="3415122"/>
                <a:ext cx="2525156" cy="2740959"/>
                <a:chOff x="2350417" y="3415122"/>
                <a:chExt cx="2525156" cy="2740959"/>
              </a:xfrm>
            </p:grpSpPr>
            <p:pic>
              <p:nvPicPr>
                <p:cNvPr id="37" name="Picture 36" descr="A picture containing text, diagram, line, plot&#10;&#10;Description automatically generated">
                  <a:extLst>
                    <a:ext uri="{FF2B5EF4-FFF2-40B4-BE49-F238E27FC236}">
                      <a16:creationId xmlns:a16="http://schemas.microsoft.com/office/drawing/2014/main" id="{0B7A1BFC-8A30-4DFC-7A4F-10698E12A167}"/>
                    </a:ext>
                  </a:extLst>
                </p:cNvPr>
                <p:cNvPicPr>
                  <a:picLocks noChangeAspect="1"/>
                </p:cNvPicPr>
                <p:nvPr/>
              </p:nvPicPr>
              <p:blipFill rotWithShape="1">
                <a:blip r:embed="rId12"/>
                <a:srcRect l="-99" r="7974"/>
                <a:stretch/>
              </p:blipFill>
              <p:spPr>
                <a:xfrm>
                  <a:off x="2350417" y="3415122"/>
                  <a:ext cx="2525156" cy="2740959"/>
                </a:xfrm>
                <a:prstGeom prst="rect">
                  <a:avLst/>
                </a:prstGeom>
              </p:spPr>
            </p:pic>
            <p:pic>
              <p:nvPicPr>
                <p:cNvPr id="22" name="Picture 21" descr="A picture containing text, screenshot, diagram, line&#10;&#10;Description automatically generated">
                  <a:extLst>
                    <a:ext uri="{FF2B5EF4-FFF2-40B4-BE49-F238E27FC236}">
                      <a16:creationId xmlns:a16="http://schemas.microsoft.com/office/drawing/2014/main" id="{DC30B858-9350-F381-05C4-7FAD4858A61F}"/>
                    </a:ext>
                  </a:extLst>
                </p:cNvPr>
                <p:cNvPicPr>
                  <a:picLocks noChangeAspect="1"/>
                </p:cNvPicPr>
                <p:nvPr/>
              </p:nvPicPr>
              <p:blipFill rotWithShape="1">
                <a:blip r:embed="rId13"/>
                <a:srcRect l="52921" t="14212" r="28015" b="81450"/>
                <a:stretch/>
              </p:blipFill>
              <p:spPr>
                <a:xfrm>
                  <a:off x="4255587" y="5623570"/>
                  <a:ext cx="522074" cy="118791"/>
                </a:xfrm>
                <a:prstGeom prst="rect">
                  <a:avLst/>
                </a:prstGeom>
              </p:spPr>
            </p:pic>
            <p:pic>
              <p:nvPicPr>
                <p:cNvPr id="38" name="Picture 37" descr="A picture containing text, screenshot, diagram, line&#10;&#10;Description automatically generated">
                  <a:extLst>
                    <a:ext uri="{FF2B5EF4-FFF2-40B4-BE49-F238E27FC236}">
                      <a16:creationId xmlns:a16="http://schemas.microsoft.com/office/drawing/2014/main" id="{8B7A02DF-83A8-F53F-97E6-82FB32C54675}"/>
                    </a:ext>
                  </a:extLst>
                </p:cNvPr>
                <p:cNvPicPr>
                  <a:picLocks noChangeAspect="1"/>
                </p:cNvPicPr>
                <p:nvPr/>
              </p:nvPicPr>
              <p:blipFill rotWithShape="1">
                <a:blip r:embed="rId13"/>
                <a:srcRect l="15280" t="14585" r="58549" b="81450"/>
                <a:stretch/>
              </p:blipFill>
              <p:spPr>
                <a:xfrm>
                  <a:off x="4013976" y="5503075"/>
                  <a:ext cx="716675" cy="108571"/>
                </a:xfrm>
                <a:prstGeom prst="rect">
                  <a:avLst/>
                </a:prstGeom>
              </p:spPr>
            </p:pic>
          </p:grpSp>
          <p:sp>
            <p:nvSpPr>
              <p:cNvPr id="30" name="TextBox 29">
                <a:extLst>
                  <a:ext uri="{FF2B5EF4-FFF2-40B4-BE49-F238E27FC236}">
                    <a16:creationId xmlns:a16="http://schemas.microsoft.com/office/drawing/2014/main" id="{A973D88D-A987-5034-99E3-23704914B140}"/>
                  </a:ext>
                </a:extLst>
              </p:cNvPr>
              <p:cNvSpPr txBox="1"/>
              <p:nvPr/>
            </p:nvSpPr>
            <p:spPr>
              <a:xfrm>
                <a:off x="2221617"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D.</a:t>
                </a:r>
              </a:p>
            </p:txBody>
          </p:sp>
        </p:grpSp>
        <p:sp>
          <p:nvSpPr>
            <p:cNvPr id="39" name="Rectangle 38">
              <a:extLst>
                <a:ext uri="{FF2B5EF4-FFF2-40B4-BE49-F238E27FC236}">
                  <a16:creationId xmlns:a16="http://schemas.microsoft.com/office/drawing/2014/main" id="{6ACDC740-6E69-93C9-C57E-80018C5A3599}"/>
                </a:ext>
              </a:extLst>
            </p:cNvPr>
            <p:cNvSpPr/>
            <p:nvPr/>
          </p:nvSpPr>
          <p:spPr>
            <a:xfrm>
              <a:off x="2976865" y="3553652"/>
              <a:ext cx="1173361" cy="2188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9CB3E678-5753-66BB-840B-B57443139778}"/>
              </a:ext>
            </a:extLst>
          </p:cNvPr>
          <p:cNvGrpSpPr/>
          <p:nvPr/>
        </p:nvGrpSpPr>
        <p:grpSpPr>
          <a:xfrm>
            <a:off x="-877" y="6193236"/>
            <a:ext cx="2552039" cy="2596090"/>
            <a:chOff x="4664372" y="3557443"/>
            <a:chExt cx="2552039" cy="2596090"/>
          </a:xfrm>
        </p:grpSpPr>
        <p:grpSp>
          <p:nvGrpSpPr>
            <p:cNvPr id="2" name="Group 1">
              <a:extLst>
                <a:ext uri="{FF2B5EF4-FFF2-40B4-BE49-F238E27FC236}">
                  <a16:creationId xmlns:a16="http://schemas.microsoft.com/office/drawing/2014/main" id="{FB2D0CAE-4247-61F0-B01A-36E62F04D5AF}"/>
                </a:ext>
              </a:extLst>
            </p:cNvPr>
            <p:cNvGrpSpPr/>
            <p:nvPr/>
          </p:nvGrpSpPr>
          <p:grpSpPr>
            <a:xfrm>
              <a:off x="4694016" y="3587107"/>
              <a:ext cx="2522395" cy="2566426"/>
              <a:chOff x="4694016" y="3587107"/>
              <a:chExt cx="2522395" cy="2566426"/>
            </a:xfrm>
          </p:grpSpPr>
          <p:pic>
            <p:nvPicPr>
              <p:cNvPr id="26" name="Picture 25" descr="A picture containing text, diagram, line, plot&#10;&#10;Description automatically generated">
                <a:extLst>
                  <a:ext uri="{FF2B5EF4-FFF2-40B4-BE49-F238E27FC236}">
                    <a16:creationId xmlns:a16="http://schemas.microsoft.com/office/drawing/2014/main" id="{AF3D54A0-A0C0-5E78-7C34-E43CC0CA9C02}"/>
                  </a:ext>
                </a:extLst>
              </p:cNvPr>
              <p:cNvPicPr>
                <a:picLocks noChangeAspect="1"/>
              </p:cNvPicPr>
              <p:nvPr/>
            </p:nvPicPr>
            <p:blipFill rotWithShape="1">
              <a:blip r:embed="rId14"/>
              <a:srcRect t="12046" r="7887"/>
              <a:stretch/>
            </p:blipFill>
            <p:spPr>
              <a:xfrm>
                <a:off x="4694016" y="3744983"/>
                <a:ext cx="2522395" cy="2408550"/>
              </a:xfrm>
              <a:prstGeom prst="rect">
                <a:avLst/>
              </a:prstGeom>
            </p:spPr>
          </p:pic>
          <p:pic>
            <p:nvPicPr>
              <p:cNvPr id="40" name="Picture 39" descr="A picture containing text, diagram, line, plot&#10;&#10;Description automatically generated">
                <a:extLst>
                  <a:ext uri="{FF2B5EF4-FFF2-40B4-BE49-F238E27FC236}">
                    <a16:creationId xmlns:a16="http://schemas.microsoft.com/office/drawing/2014/main" id="{956A9884-5A1D-F129-B1A2-CAC52E67D8FA}"/>
                  </a:ext>
                </a:extLst>
              </p:cNvPr>
              <p:cNvPicPr>
                <a:picLocks noChangeAspect="1"/>
              </p:cNvPicPr>
              <p:nvPr/>
            </p:nvPicPr>
            <p:blipFill rotWithShape="1">
              <a:blip r:embed="rId14"/>
              <a:srcRect l="51547" t="14355" r="29411" b="81335"/>
              <a:stretch/>
            </p:blipFill>
            <p:spPr>
              <a:xfrm>
                <a:off x="6604726" y="5605159"/>
                <a:ext cx="521440" cy="118023"/>
              </a:xfrm>
              <a:prstGeom prst="rect">
                <a:avLst/>
              </a:prstGeom>
            </p:spPr>
          </p:pic>
          <p:pic>
            <p:nvPicPr>
              <p:cNvPr id="41" name="Picture 40" descr="A picture containing text, diagram, line, plot&#10;&#10;Description automatically generated">
                <a:extLst>
                  <a:ext uri="{FF2B5EF4-FFF2-40B4-BE49-F238E27FC236}">
                    <a16:creationId xmlns:a16="http://schemas.microsoft.com/office/drawing/2014/main" id="{E560EF15-B24C-7842-5D26-D6EF2769D9E3}"/>
                  </a:ext>
                </a:extLst>
              </p:cNvPr>
              <p:cNvPicPr>
                <a:picLocks noChangeAspect="1"/>
              </p:cNvPicPr>
              <p:nvPr/>
            </p:nvPicPr>
            <p:blipFill rotWithShape="1">
              <a:blip r:embed="rId14"/>
              <a:srcRect l="15003" t="14355" r="60020" b="81335"/>
              <a:stretch/>
            </p:blipFill>
            <p:spPr>
              <a:xfrm>
                <a:off x="6424221" y="5487136"/>
                <a:ext cx="683941" cy="118023"/>
              </a:xfrm>
              <a:prstGeom prst="rect">
                <a:avLst/>
              </a:prstGeom>
            </p:spPr>
          </p:pic>
          <p:sp>
            <p:nvSpPr>
              <p:cNvPr id="42" name="Rectangle 41">
                <a:extLst>
                  <a:ext uri="{FF2B5EF4-FFF2-40B4-BE49-F238E27FC236}">
                    <a16:creationId xmlns:a16="http://schemas.microsoft.com/office/drawing/2014/main" id="{FEB2BD46-71E6-83D7-8EBE-FC7E4BA0EA0C}"/>
                  </a:ext>
                </a:extLst>
              </p:cNvPr>
              <p:cNvSpPr/>
              <p:nvPr/>
            </p:nvSpPr>
            <p:spPr>
              <a:xfrm>
                <a:off x="5115488" y="3587107"/>
                <a:ext cx="1803850" cy="6201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E41BED99-B36D-BD8F-AC5C-4E0E9C060062}"/>
                </a:ext>
              </a:extLst>
            </p:cNvPr>
            <p:cNvSpPr txBox="1"/>
            <p:nvPr/>
          </p:nvSpPr>
          <p:spPr>
            <a:xfrm>
              <a:off x="4664372" y="3557443"/>
              <a:ext cx="34270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E.</a:t>
              </a:r>
            </a:p>
          </p:txBody>
        </p:sp>
      </p:grpSp>
      <p:sp>
        <p:nvSpPr>
          <p:cNvPr id="3" name="TextBox 2">
            <a:extLst>
              <a:ext uri="{FF2B5EF4-FFF2-40B4-BE49-F238E27FC236}">
                <a16:creationId xmlns:a16="http://schemas.microsoft.com/office/drawing/2014/main" id="{0B8A3C81-CCD6-D8C4-4A16-153286437918}"/>
              </a:ext>
            </a:extLst>
          </p:cNvPr>
          <p:cNvSpPr txBox="1"/>
          <p:nvPr/>
        </p:nvSpPr>
        <p:spPr>
          <a:xfrm>
            <a:off x="2744039" y="6292333"/>
            <a:ext cx="2522395" cy="2308324"/>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4. Verbal Estimate Response Time Linear Models. </a:t>
            </a:r>
            <a:r>
              <a:rPr lang="en-US" sz="900" dirty="0">
                <a:latin typeface="Arial" panose="020B0604020202020204" pitchFamily="34" charset="0"/>
                <a:cs typeface="Arial" panose="020B0604020202020204" pitchFamily="34" charset="0"/>
              </a:rPr>
              <a:t>A) Raw response time from the verbal estimate task for the 125 ms viewing duration condition regressed against actual depth. Participants are independent between viewing duration conditions and all error bars in plots are between subjects standard error. B) Z-scored response time at 125ms against z-scored actual depth. C) Z-scored response time at 125ms against z-scored estimated depth. D) Z-scored response time at 125ms against z-scored estimated depth. E) Z-scored response time at 125ms against z-scored estimated depth. Model intercepts in B-E are all 0, therefore not reported in the figure.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5600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831475-7F15-5D0B-B1D8-E729433EB055}"/>
              </a:ext>
            </a:extLst>
          </p:cNvPr>
          <p:cNvPicPr>
            <a:picLocks noChangeAspect="1"/>
          </p:cNvPicPr>
          <p:nvPr/>
        </p:nvPicPr>
        <p:blipFill>
          <a:blip r:embed="rId2"/>
          <a:stretch>
            <a:fillRect/>
          </a:stretch>
        </p:blipFill>
        <p:spPr>
          <a:xfrm>
            <a:off x="457199" y="2108383"/>
            <a:ext cx="6542690" cy="5676269"/>
          </a:xfrm>
          <a:prstGeom prst="rect">
            <a:avLst/>
          </a:prstGeom>
        </p:spPr>
      </p:pic>
    </p:spTree>
    <p:extLst>
      <p:ext uri="{BB962C8B-B14F-4D97-AF65-F5344CB8AC3E}">
        <p14:creationId xmlns:p14="http://schemas.microsoft.com/office/powerpoint/2010/main" val="4179906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26B3C334-2F89-81AE-7FCB-0651E70F9C7D}"/>
              </a:ext>
            </a:extLst>
          </p:cNvPr>
          <p:cNvSpPr txBox="1"/>
          <p:nvPr/>
        </p:nvSpPr>
        <p:spPr>
          <a:xfrm>
            <a:off x="496493" y="7423393"/>
            <a:ext cx="424490" cy="276999"/>
          </a:xfrm>
          <a:prstGeom prst="rect">
            <a:avLst/>
          </a:prstGeom>
          <a:solidFill>
            <a:schemeClr val="bg1"/>
          </a:solidFill>
        </p:spPr>
        <p:txBody>
          <a:bodyPr wrap="square" rtlCol="0">
            <a:spAutoFit/>
          </a:bodyPr>
          <a:lstStyle/>
          <a:p>
            <a:pPr algn="ctr"/>
            <a:endParaRPr lang="en-US" sz="1200" dirty="0">
              <a:latin typeface="Arial" panose="020B0604020202020204" pitchFamily="34" charset="0"/>
              <a:cs typeface="Arial" panose="020B0604020202020204" pitchFamily="34" charset="0"/>
            </a:endParaRPr>
          </a:p>
        </p:txBody>
      </p:sp>
      <p:sp>
        <p:nvSpPr>
          <p:cNvPr id="52" name="Left Brace 51">
            <a:extLst>
              <a:ext uri="{FF2B5EF4-FFF2-40B4-BE49-F238E27FC236}">
                <a16:creationId xmlns:a16="http://schemas.microsoft.com/office/drawing/2014/main" id="{F2400129-1880-37E5-3EA7-008271CDD48F}"/>
              </a:ext>
            </a:extLst>
          </p:cNvPr>
          <p:cNvSpPr/>
          <p:nvPr/>
        </p:nvSpPr>
        <p:spPr>
          <a:xfrm>
            <a:off x="276002" y="4863430"/>
            <a:ext cx="110169" cy="248496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nvGrpSpPr>
          <p:cNvPr id="4" name="Group 3">
            <a:extLst>
              <a:ext uri="{FF2B5EF4-FFF2-40B4-BE49-F238E27FC236}">
                <a16:creationId xmlns:a16="http://schemas.microsoft.com/office/drawing/2014/main" id="{D50C81F1-C7F0-339D-3F64-B69CBC30E9C7}"/>
              </a:ext>
            </a:extLst>
          </p:cNvPr>
          <p:cNvGrpSpPr/>
          <p:nvPr/>
        </p:nvGrpSpPr>
        <p:grpSpPr>
          <a:xfrm>
            <a:off x="-8441" y="2230617"/>
            <a:ext cx="7323641" cy="5919862"/>
            <a:chOff x="-8441" y="2230617"/>
            <a:chExt cx="7323641" cy="5919862"/>
          </a:xfrm>
        </p:grpSpPr>
        <p:grpSp>
          <p:nvGrpSpPr>
            <p:cNvPr id="2" name="Group 1">
              <a:extLst>
                <a:ext uri="{FF2B5EF4-FFF2-40B4-BE49-F238E27FC236}">
                  <a16:creationId xmlns:a16="http://schemas.microsoft.com/office/drawing/2014/main" id="{32ADB474-3B10-D050-A7B7-967BB9A04073}"/>
                </a:ext>
              </a:extLst>
            </p:cNvPr>
            <p:cNvGrpSpPr/>
            <p:nvPr/>
          </p:nvGrpSpPr>
          <p:grpSpPr>
            <a:xfrm>
              <a:off x="-8441" y="2230617"/>
              <a:ext cx="7323641" cy="5919862"/>
              <a:chOff x="-8441" y="2230617"/>
              <a:chExt cx="7323641" cy="5919862"/>
            </a:xfrm>
          </p:grpSpPr>
          <p:pic>
            <p:nvPicPr>
              <p:cNvPr id="51" name="Picture 50" descr="A picture containing post-it note, yellow, rectangle, square&#10;&#10;Description automatically generated">
                <a:extLst>
                  <a:ext uri="{FF2B5EF4-FFF2-40B4-BE49-F238E27FC236}">
                    <a16:creationId xmlns:a16="http://schemas.microsoft.com/office/drawing/2014/main" id="{43A9CD32-5E6A-8949-2BC5-0C9839A76BDF}"/>
                  </a:ext>
                </a:extLst>
              </p:cNvPr>
              <p:cNvPicPr>
                <a:picLocks noChangeAspect="1"/>
              </p:cNvPicPr>
              <p:nvPr/>
            </p:nvPicPr>
            <p:blipFill rotWithShape="1">
              <a:blip r:embed="rId3"/>
              <a:srcRect l="10006" t="18214" r="15749" b="17280"/>
              <a:stretch/>
            </p:blipFill>
            <p:spPr>
              <a:xfrm>
                <a:off x="499106" y="2286419"/>
                <a:ext cx="6056988" cy="5262527"/>
              </a:xfrm>
              <a:prstGeom prst="rect">
                <a:avLst/>
              </a:prstGeom>
            </p:spPr>
          </p:pic>
          <p:grpSp>
            <p:nvGrpSpPr>
              <p:cNvPr id="48" name="Group 47">
                <a:extLst>
                  <a:ext uri="{FF2B5EF4-FFF2-40B4-BE49-F238E27FC236}">
                    <a16:creationId xmlns:a16="http://schemas.microsoft.com/office/drawing/2014/main" id="{98A98AB7-D5A8-EEFB-32EC-CDF058E0AE20}"/>
                  </a:ext>
                </a:extLst>
              </p:cNvPr>
              <p:cNvGrpSpPr/>
              <p:nvPr/>
            </p:nvGrpSpPr>
            <p:grpSpPr>
              <a:xfrm>
                <a:off x="-8441" y="2230617"/>
                <a:ext cx="7323641" cy="5919862"/>
                <a:chOff x="109026" y="2222734"/>
                <a:chExt cx="7323641" cy="5919862"/>
              </a:xfrm>
            </p:grpSpPr>
            <p:grpSp>
              <p:nvGrpSpPr>
                <p:cNvPr id="46" name="Group 45">
                  <a:extLst>
                    <a:ext uri="{FF2B5EF4-FFF2-40B4-BE49-F238E27FC236}">
                      <a16:creationId xmlns:a16="http://schemas.microsoft.com/office/drawing/2014/main" id="{DE34935B-0209-174A-E6BC-81A14BC5AC0E}"/>
                    </a:ext>
                  </a:extLst>
                </p:cNvPr>
                <p:cNvGrpSpPr/>
                <p:nvPr/>
              </p:nvGrpSpPr>
              <p:grpSpPr>
                <a:xfrm>
                  <a:off x="109026" y="2222734"/>
                  <a:ext cx="7106900" cy="5919862"/>
                  <a:chOff x="108971" y="2222734"/>
                  <a:chExt cx="7492147" cy="5950898"/>
                </a:xfrm>
              </p:grpSpPr>
              <p:sp>
                <p:nvSpPr>
                  <p:cNvPr id="5" name="TextBox 4">
                    <a:extLst>
                      <a:ext uri="{FF2B5EF4-FFF2-40B4-BE49-F238E27FC236}">
                        <a16:creationId xmlns:a16="http://schemas.microsoft.com/office/drawing/2014/main" id="{30082DE1-BE31-E1C1-BB02-0F874E4D05B5}"/>
                      </a:ext>
                    </a:extLst>
                  </p:cNvPr>
                  <p:cNvSpPr txBox="1"/>
                  <p:nvPr/>
                </p:nvSpPr>
                <p:spPr>
                  <a:xfrm>
                    <a:off x="853223" y="7896633"/>
                    <a:ext cx="2744202"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6" name="TextBox 5">
                    <a:extLst>
                      <a:ext uri="{FF2B5EF4-FFF2-40B4-BE49-F238E27FC236}">
                        <a16:creationId xmlns:a16="http://schemas.microsoft.com/office/drawing/2014/main" id="{8D669A1C-25FF-60D6-6942-DE9AF0B9C340}"/>
                      </a:ext>
                    </a:extLst>
                  </p:cNvPr>
                  <p:cNvSpPr txBox="1"/>
                  <p:nvPr/>
                </p:nvSpPr>
                <p:spPr>
                  <a:xfrm>
                    <a:off x="3804303" y="7896633"/>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8" name="TextBox 7">
                    <a:extLst>
                      <a:ext uri="{FF2B5EF4-FFF2-40B4-BE49-F238E27FC236}">
                        <a16:creationId xmlns:a16="http://schemas.microsoft.com/office/drawing/2014/main" id="{4FCF323E-433E-1DB4-1D20-0EC940ED7B8B}"/>
                      </a:ext>
                    </a:extLst>
                  </p:cNvPr>
                  <p:cNvSpPr txBox="1"/>
                  <p:nvPr/>
                </p:nvSpPr>
                <p:spPr>
                  <a:xfrm rot="16200000">
                    <a:off x="-1117123" y="3448828"/>
                    <a:ext cx="2744202" cy="29201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Depth Estimate</a:t>
                    </a:r>
                  </a:p>
                </p:txBody>
              </p:sp>
              <p:sp>
                <p:nvSpPr>
                  <p:cNvPr id="9" name="TextBox 8">
                    <a:extLst>
                      <a:ext uri="{FF2B5EF4-FFF2-40B4-BE49-F238E27FC236}">
                        <a16:creationId xmlns:a16="http://schemas.microsoft.com/office/drawing/2014/main" id="{213DE5B6-0A87-3AE5-4E40-66D7EFF4965F}"/>
                      </a:ext>
                    </a:extLst>
                  </p:cNvPr>
                  <p:cNvSpPr txBox="1"/>
                  <p:nvPr/>
                </p:nvSpPr>
                <p:spPr>
                  <a:xfrm rot="16200000">
                    <a:off x="-808066" y="6001291"/>
                    <a:ext cx="2113197" cy="276999"/>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Response Time</a:t>
                    </a:r>
                  </a:p>
                </p:txBody>
              </p:sp>
              <p:sp>
                <p:nvSpPr>
                  <p:cNvPr id="10" name="TextBox 9">
                    <a:extLst>
                      <a:ext uri="{FF2B5EF4-FFF2-40B4-BE49-F238E27FC236}">
                        <a16:creationId xmlns:a16="http://schemas.microsoft.com/office/drawing/2014/main" id="{33AC90A2-8253-3874-BE2E-18445C048C48}"/>
                      </a:ext>
                    </a:extLst>
                  </p:cNvPr>
                  <p:cNvSpPr txBox="1"/>
                  <p:nvPr/>
                </p:nvSpPr>
                <p:spPr>
                  <a:xfrm>
                    <a:off x="6815961" y="2685724"/>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0.8</a:t>
                    </a:r>
                  </a:p>
                </p:txBody>
              </p:sp>
              <p:sp>
                <p:nvSpPr>
                  <p:cNvPr id="11" name="TextBox 10">
                    <a:extLst>
                      <a:ext uri="{FF2B5EF4-FFF2-40B4-BE49-F238E27FC236}">
                        <a16:creationId xmlns:a16="http://schemas.microsoft.com/office/drawing/2014/main" id="{C68144E1-1F04-8FE9-FFA5-72061700C9BB}"/>
                      </a:ext>
                    </a:extLst>
                  </p:cNvPr>
                  <p:cNvSpPr txBox="1"/>
                  <p:nvPr/>
                </p:nvSpPr>
                <p:spPr>
                  <a:xfrm>
                    <a:off x="6815960" y="3707562"/>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0.4</a:t>
                    </a:r>
                  </a:p>
                </p:txBody>
              </p:sp>
              <p:sp>
                <p:nvSpPr>
                  <p:cNvPr id="12" name="TextBox 11">
                    <a:extLst>
                      <a:ext uri="{FF2B5EF4-FFF2-40B4-BE49-F238E27FC236}">
                        <a16:creationId xmlns:a16="http://schemas.microsoft.com/office/drawing/2014/main" id="{F41D78BC-B11B-4C22-8D34-D21C4781974B}"/>
                      </a:ext>
                    </a:extLst>
                  </p:cNvPr>
                  <p:cNvSpPr txBox="1"/>
                  <p:nvPr/>
                </p:nvSpPr>
                <p:spPr>
                  <a:xfrm>
                    <a:off x="6815960" y="4726587"/>
                    <a:ext cx="444021"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5C3AFC92-BDB9-E8F0-5576-DAE733E1EB99}"/>
                      </a:ext>
                    </a:extLst>
                  </p:cNvPr>
                  <p:cNvSpPr txBox="1"/>
                  <p:nvPr/>
                </p:nvSpPr>
                <p:spPr>
                  <a:xfrm>
                    <a:off x="6819199" y="5742077"/>
                    <a:ext cx="604546" cy="255247"/>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- 0.4</a:t>
                    </a:r>
                  </a:p>
                </p:txBody>
              </p:sp>
              <p:sp>
                <p:nvSpPr>
                  <p:cNvPr id="14" name="TextBox 13">
                    <a:extLst>
                      <a:ext uri="{FF2B5EF4-FFF2-40B4-BE49-F238E27FC236}">
                        <a16:creationId xmlns:a16="http://schemas.microsoft.com/office/drawing/2014/main" id="{D341711A-C20C-5983-DC6C-CFA2406F17C4}"/>
                      </a:ext>
                    </a:extLst>
                  </p:cNvPr>
                  <p:cNvSpPr txBox="1"/>
                  <p:nvPr/>
                </p:nvSpPr>
                <p:spPr>
                  <a:xfrm>
                    <a:off x="6802885" y="6761775"/>
                    <a:ext cx="478510"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- 0.8</a:t>
                    </a:r>
                  </a:p>
                </p:txBody>
              </p:sp>
              <p:cxnSp>
                <p:nvCxnSpPr>
                  <p:cNvPr id="15" name="Straight Connector 14">
                    <a:extLst>
                      <a:ext uri="{FF2B5EF4-FFF2-40B4-BE49-F238E27FC236}">
                        <a16:creationId xmlns:a16="http://schemas.microsoft.com/office/drawing/2014/main" id="{6868F9AE-8CC3-3C30-4D7A-30386A66EE0D}"/>
                      </a:ext>
                    </a:extLst>
                  </p:cNvPr>
                  <p:cNvCxnSpPr>
                    <a:cxnSpLocks/>
                  </p:cNvCxnSpPr>
                  <p:nvPr/>
                </p:nvCxnSpPr>
                <p:spPr>
                  <a:xfrm>
                    <a:off x="6520916" y="4473471"/>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744A3E6-1392-2E2A-199E-E67BC9FD40A0}"/>
                      </a:ext>
                    </a:extLst>
                  </p:cNvPr>
                  <p:cNvSpPr txBox="1"/>
                  <p:nvPr/>
                </p:nvSpPr>
                <p:spPr>
                  <a:xfrm>
                    <a:off x="920983" y="745983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17" name="TextBox 16">
                    <a:extLst>
                      <a:ext uri="{FF2B5EF4-FFF2-40B4-BE49-F238E27FC236}">
                        <a16:creationId xmlns:a16="http://schemas.microsoft.com/office/drawing/2014/main" id="{612D0518-044B-BC2C-A952-0E37281A96BF}"/>
                      </a:ext>
                    </a:extLst>
                  </p:cNvPr>
                  <p:cNvSpPr txBox="1"/>
                  <p:nvPr/>
                </p:nvSpPr>
                <p:spPr>
                  <a:xfrm>
                    <a:off x="1753299" y="745508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18" name="TextBox 17">
                    <a:extLst>
                      <a:ext uri="{FF2B5EF4-FFF2-40B4-BE49-F238E27FC236}">
                        <a16:creationId xmlns:a16="http://schemas.microsoft.com/office/drawing/2014/main" id="{69FFE819-F5CD-C414-EFE4-3F166264072E}"/>
                      </a:ext>
                    </a:extLst>
                  </p:cNvPr>
                  <p:cNvSpPr txBox="1"/>
                  <p:nvPr/>
                </p:nvSpPr>
                <p:spPr>
                  <a:xfrm>
                    <a:off x="2665540" y="745597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19" name="TextBox 18">
                    <a:extLst>
                      <a:ext uri="{FF2B5EF4-FFF2-40B4-BE49-F238E27FC236}">
                        <a16:creationId xmlns:a16="http://schemas.microsoft.com/office/drawing/2014/main" id="{C9AB3617-CC0C-13DE-1ABD-6BA6FBEACD19}"/>
                      </a:ext>
                    </a:extLst>
                  </p:cNvPr>
                  <p:cNvSpPr txBox="1"/>
                  <p:nvPr/>
                </p:nvSpPr>
                <p:spPr>
                  <a:xfrm>
                    <a:off x="3604656" y="7456864"/>
                    <a:ext cx="722489"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0" name="TextBox 19">
                    <a:extLst>
                      <a:ext uri="{FF2B5EF4-FFF2-40B4-BE49-F238E27FC236}">
                        <a16:creationId xmlns:a16="http://schemas.microsoft.com/office/drawing/2014/main" id="{DB673819-1455-129B-8A87-FEFB66390FD5}"/>
                      </a:ext>
                    </a:extLst>
                  </p:cNvPr>
                  <p:cNvSpPr txBox="1"/>
                  <p:nvPr/>
                </p:nvSpPr>
                <p:spPr>
                  <a:xfrm>
                    <a:off x="4444358" y="7458411"/>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1" name="TextBox 20">
                    <a:extLst>
                      <a:ext uri="{FF2B5EF4-FFF2-40B4-BE49-F238E27FC236}">
                        <a16:creationId xmlns:a16="http://schemas.microsoft.com/office/drawing/2014/main" id="{9FF0F4FA-873D-36F1-1200-D658BEFA985F}"/>
                      </a:ext>
                    </a:extLst>
                  </p:cNvPr>
                  <p:cNvSpPr txBox="1"/>
                  <p:nvPr/>
                </p:nvSpPr>
                <p:spPr>
                  <a:xfrm>
                    <a:off x="5329629" y="7459834"/>
                    <a:ext cx="833085"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2" name="TextBox 21">
                    <a:extLst>
                      <a:ext uri="{FF2B5EF4-FFF2-40B4-BE49-F238E27FC236}">
                        <a16:creationId xmlns:a16="http://schemas.microsoft.com/office/drawing/2014/main" id="{1F335AB4-D21E-A89C-100B-B5AC2B462B71}"/>
                      </a:ext>
                    </a:extLst>
                  </p:cNvPr>
                  <p:cNvSpPr txBox="1"/>
                  <p:nvPr/>
                </p:nvSpPr>
                <p:spPr>
                  <a:xfrm rot="16200000">
                    <a:off x="286746" y="2593977"/>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3" name="TextBox 22">
                    <a:extLst>
                      <a:ext uri="{FF2B5EF4-FFF2-40B4-BE49-F238E27FC236}">
                        <a16:creationId xmlns:a16="http://schemas.microsoft.com/office/drawing/2014/main" id="{94B3F177-687C-9BB0-94DB-5E78602554D5}"/>
                      </a:ext>
                    </a:extLst>
                  </p:cNvPr>
                  <p:cNvSpPr txBox="1"/>
                  <p:nvPr/>
                </p:nvSpPr>
                <p:spPr>
                  <a:xfrm rot="16200000">
                    <a:off x="224486" y="3460380"/>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4" name="TextBox 23">
                    <a:extLst>
                      <a:ext uri="{FF2B5EF4-FFF2-40B4-BE49-F238E27FC236}">
                        <a16:creationId xmlns:a16="http://schemas.microsoft.com/office/drawing/2014/main" id="{930F82CA-CC8E-6F26-97D8-F0CE8F538E99}"/>
                      </a:ext>
                    </a:extLst>
                  </p:cNvPr>
                  <p:cNvSpPr txBox="1"/>
                  <p:nvPr/>
                </p:nvSpPr>
                <p:spPr>
                  <a:xfrm rot="16200000">
                    <a:off x="217523" y="4308468"/>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5" name="TextBox 24">
                    <a:extLst>
                      <a:ext uri="{FF2B5EF4-FFF2-40B4-BE49-F238E27FC236}">
                        <a16:creationId xmlns:a16="http://schemas.microsoft.com/office/drawing/2014/main" id="{955D34BF-194C-7640-486A-CFF28C3FAAAC}"/>
                      </a:ext>
                    </a:extLst>
                  </p:cNvPr>
                  <p:cNvSpPr txBox="1"/>
                  <p:nvPr/>
                </p:nvSpPr>
                <p:spPr>
                  <a:xfrm rot="16200000">
                    <a:off x="280827" y="5158125"/>
                    <a:ext cx="813440"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125</a:t>
                    </a:r>
                  </a:p>
                </p:txBody>
              </p:sp>
              <p:sp>
                <p:nvSpPr>
                  <p:cNvPr id="26" name="TextBox 25">
                    <a:extLst>
                      <a:ext uri="{FF2B5EF4-FFF2-40B4-BE49-F238E27FC236}">
                        <a16:creationId xmlns:a16="http://schemas.microsoft.com/office/drawing/2014/main" id="{5356073F-BC80-16B7-02FA-16425E2AC1ED}"/>
                      </a:ext>
                    </a:extLst>
                  </p:cNvPr>
                  <p:cNvSpPr txBox="1"/>
                  <p:nvPr/>
                </p:nvSpPr>
                <p:spPr>
                  <a:xfrm rot="16200000">
                    <a:off x="218568" y="6016645"/>
                    <a:ext cx="937958"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250</a:t>
                    </a:r>
                  </a:p>
                </p:txBody>
              </p:sp>
              <p:sp>
                <p:nvSpPr>
                  <p:cNvPr id="27" name="TextBox 26">
                    <a:extLst>
                      <a:ext uri="{FF2B5EF4-FFF2-40B4-BE49-F238E27FC236}">
                        <a16:creationId xmlns:a16="http://schemas.microsoft.com/office/drawing/2014/main" id="{B9AA2BDE-759D-4B28-05B7-301FB8071769}"/>
                      </a:ext>
                    </a:extLst>
                  </p:cNvPr>
                  <p:cNvSpPr txBox="1"/>
                  <p:nvPr/>
                </p:nvSpPr>
                <p:spPr>
                  <a:xfrm rot="16200000">
                    <a:off x="223933" y="6850802"/>
                    <a:ext cx="912057" cy="276999"/>
                  </a:xfrm>
                  <a:prstGeom prst="rect">
                    <a:avLst/>
                  </a:prstGeom>
                  <a:solidFill>
                    <a:schemeClr val="bg1"/>
                  </a:solidFill>
                </p:spPr>
                <p:txBody>
                  <a:bodyPr wrap="square" rtlCol="0">
                    <a:spAutoFit/>
                  </a:bodyPr>
                  <a:lstStyle/>
                  <a:p>
                    <a:pPr algn="ctr"/>
                    <a:r>
                      <a:rPr lang="en-US" sz="1200" dirty="0">
                        <a:latin typeface="Arial" panose="020B0604020202020204" pitchFamily="34" charset="0"/>
                        <a:cs typeface="Arial" panose="020B0604020202020204" pitchFamily="34" charset="0"/>
                      </a:rPr>
                      <a:t>1000</a:t>
                    </a:r>
                  </a:p>
                </p:txBody>
              </p:sp>
              <p:sp>
                <p:nvSpPr>
                  <p:cNvPr id="29" name="Left Brace 28">
                    <a:extLst>
                      <a:ext uri="{FF2B5EF4-FFF2-40B4-BE49-F238E27FC236}">
                        <a16:creationId xmlns:a16="http://schemas.microsoft.com/office/drawing/2014/main" id="{0EFB9452-3F7B-27D2-52FC-D67FD4422B48}"/>
                      </a:ext>
                    </a:extLst>
                  </p:cNvPr>
                  <p:cNvSpPr/>
                  <p:nvPr/>
                </p:nvSpPr>
                <p:spPr>
                  <a:xfrm>
                    <a:off x="395942" y="2325756"/>
                    <a:ext cx="116141" cy="249798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1" name="Left Brace 30">
                    <a:extLst>
                      <a:ext uri="{FF2B5EF4-FFF2-40B4-BE49-F238E27FC236}">
                        <a16:creationId xmlns:a16="http://schemas.microsoft.com/office/drawing/2014/main" id="{4A80E03D-20CC-652B-7DA8-7C0DCA48BA5A}"/>
                      </a:ext>
                    </a:extLst>
                  </p:cNvPr>
                  <p:cNvSpPr/>
                  <p:nvPr/>
                </p:nvSpPr>
                <p:spPr>
                  <a:xfrm rot="16200000">
                    <a:off x="4778600" y="6502596"/>
                    <a:ext cx="139956" cy="26282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sp>
                <p:nvSpPr>
                  <p:cNvPr id="32" name="TextBox 31">
                    <a:extLst>
                      <a:ext uri="{FF2B5EF4-FFF2-40B4-BE49-F238E27FC236}">
                        <a16:creationId xmlns:a16="http://schemas.microsoft.com/office/drawing/2014/main" id="{7F714C2B-7B69-89AD-5A96-7159F4129EAD}"/>
                      </a:ext>
                    </a:extLst>
                  </p:cNvPr>
                  <p:cNvSpPr txBox="1"/>
                  <p:nvPr/>
                </p:nvSpPr>
                <p:spPr>
                  <a:xfrm>
                    <a:off x="6906634" y="4340852"/>
                    <a:ext cx="62800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0.16</a:t>
                    </a:r>
                  </a:p>
                </p:txBody>
              </p:sp>
              <p:sp>
                <p:nvSpPr>
                  <p:cNvPr id="33" name="TextBox 32">
                    <a:extLst>
                      <a:ext uri="{FF2B5EF4-FFF2-40B4-BE49-F238E27FC236}">
                        <a16:creationId xmlns:a16="http://schemas.microsoft.com/office/drawing/2014/main" id="{C9921B1E-0895-40C7-7FC7-F40BDEBC1984}"/>
                      </a:ext>
                    </a:extLst>
                  </p:cNvPr>
                  <p:cNvSpPr txBox="1"/>
                  <p:nvPr/>
                </p:nvSpPr>
                <p:spPr>
                  <a:xfrm>
                    <a:off x="7351471" y="4322436"/>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sp>
                <p:nvSpPr>
                  <p:cNvPr id="34" name="TextBox 33">
                    <a:extLst>
                      <a:ext uri="{FF2B5EF4-FFF2-40B4-BE49-F238E27FC236}">
                        <a16:creationId xmlns:a16="http://schemas.microsoft.com/office/drawing/2014/main" id="{73646999-B132-FF8E-FE94-77338BFF4458}"/>
                      </a:ext>
                    </a:extLst>
                  </p:cNvPr>
                  <p:cNvSpPr txBox="1"/>
                  <p:nvPr/>
                </p:nvSpPr>
                <p:spPr>
                  <a:xfrm>
                    <a:off x="6906635" y="5154472"/>
                    <a:ext cx="694483" cy="253916"/>
                  </a:xfrm>
                  <a:prstGeom prst="rect">
                    <a:avLst/>
                  </a:prstGeom>
                  <a:solidFill>
                    <a:schemeClr val="bg1"/>
                  </a:solidFill>
                </p:spPr>
                <p:txBody>
                  <a:bodyPr wrap="square" rtlCol="0">
                    <a:spAutoFit/>
                  </a:bodyPr>
                  <a:lstStyle/>
                  <a:p>
                    <a:r>
                      <a:rPr lang="en-US" sz="1050" dirty="0">
                        <a:latin typeface="Arial" panose="020B0604020202020204" pitchFamily="34" charset="0"/>
                        <a:cs typeface="Arial" panose="020B0604020202020204" pitchFamily="34" charset="0"/>
                      </a:rPr>
                      <a:t> - 0.16</a:t>
                    </a:r>
                  </a:p>
                </p:txBody>
              </p:sp>
              <p:sp>
                <p:nvSpPr>
                  <p:cNvPr id="35" name="TextBox 34">
                    <a:extLst>
                      <a:ext uri="{FF2B5EF4-FFF2-40B4-BE49-F238E27FC236}">
                        <a16:creationId xmlns:a16="http://schemas.microsoft.com/office/drawing/2014/main" id="{49A126FE-8F4E-CB52-EFD6-7704F9122405}"/>
                      </a:ext>
                    </a:extLst>
                  </p:cNvPr>
                  <p:cNvSpPr txBox="1"/>
                  <p:nvPr/>
                </p:nvSpPr>
                <p:spPr>
                  <a:xfrm>
                    <a:off x="7351471" y="5134933"/>
                    <a:ext cx="216408" cy="400110"/>
                  </a:xfrm>
                  <a:prstGeom prst="rect">
                    <a:avLst/>
                  </a:prstGeom>
                  <a:noFill/>
                  <a:ln>
                    <a:noFill/>
                  </a:ln>
                </p:spPr>
                <p:txBody>
                  <a:bodyPr wrap="square" rtlCol="0">
                    <a:spAutoFit/>
                  </a:bodyPr>
                  <a:lstStyle/>
                  <a:p>
                    <a:r>
                      <a:rPr lang="en-US" sz="2000" dirty="0">
                        <a:latin typeface="Arial" panose="020B0604020202020204" pitchFamily="34" charset="0"/>
                        <a:cs typeface="Arial" panose="020B0604020202020204" pitchFamily="34" charset="0"/>
                      </a:rPr>
                      <a:t>*</a:t>
                    </a:r>
                  </a:p>
                </p:txBody>
              </p:sp>
              <p:cxnSp>
                <p:nvCxnSpPr>
                  <p:cNvPr id="36" name="Straight Connector 35">
                    <a:extLst>
                      <a:ext uri="{FF2B5EF4-FFF2-40B4-BE49-F238E27FC236}">
                        <a16:creationId xmlns:a16="http://schemas.microsoft.com/office/drawing/2014/main" id="{586F4459-7EC8-F2E6-E1D1-E0B32505AFF5}"/>
                      </a:ext>
                    </a:extLst>
                  </p:cNvPr>
                  <p:cNvCxnSpPr>
                    <a:cxnSpLocks/>
                  </p:cNvCxnSpPr>
                  <p:nvPr/>
                </p:nvCxnSpPr>
                <p:spPr>
                  <a:xfrm>
                    <a:off x="6520916" y="5295906"/>
                    <a:ext cx="4115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35BF0A7-A29C-A857-D8C9-9F5843DFEB10}"/>
                      </a:ext>
                    </a:extLst>
                  </p:cNvPr>
                  <p:cNvSpPr/>
                  <p:nvPr/>
                </p:nvSpPr>
                <p:spPr>
                  <a:xfrm>
                    <a:off x="1760377" y="2249665"/>
                    <a:ext cx="4494556"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EF9C587-A5A4-A376-A21F-AA9F40AEE2F8}"/>
                      </a:ext>
                    </a:extLst>
                  </p:cNvPr>
                  <p:cNvSpPr/>
                  <p:nvPr/>
                </p:nvSpPr>
                <p:spPr>
                  <a:xfrm>
                    <a:off x="2644110" y="3099060"/>
                    <a:ext cx="3610821"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312C3F-3B17-6F24-E8A0-65A46CD88F39}"/>
                      </a:ext>
                    </a:extLst>
                  </p:cNvPr>
                  <p:cNvSpPr/>
                  <p:nvPr/>
                </p:nvSpPr>
                <p:spPr>
                  <a:xfrm>
                    <a:off x="3534440" y="3948230"/>
                    <a:ext cx="2662760"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4448733-BB22-592E-51CF-975F16403753}"/>
                      </a:ext>
                    </a:extLst>
                  </p:cNvPr>
                  <p:cNvSpPr/>
                  <p:nvPr/>
                </p:nvSpPr>
                <p:spPr>
                  <a:xfrm>
                    <a:off x="4413468" y="4799595"/>
                    <a:ext cx="1786487"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9295510-C559-6210-3349-C6A7177A680C}"/>
                      </a:ext>
                    </a:extLst>
                  </p:cNvPr>
                  <p:cNvSpPr/>
                  <p:nvPr/>
                </p:nvSpPr>
                <p:spPr>
                  <a:xfrm>
                    <a:off x="5300982" y="5648765"/>
                    <a:ext cx="925415" cy="90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6B63AC2-2F32-51C6-F9B5-E638C5E29533}"/>
                    </a:ext>
                  </a:extLst>
                </p:cNvPr>
                <p:cNvSpPr txBox="1"/>
                <p:nvPr/>
              </p:nvSpPr>
              <p:spPr>
                <a:xfrm rot="5400000">
                  <a:off x="6292622" y="4717770"/>
                  <a:ext cx="2004536" cy="275554"/>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Correlation</a:t>
                  </a:r>
                </a:p>
              </p:txBody>
            </p:sp>
          </p:grpSp>
        </p:grpSp>
        <p:sp>
          <p:nvSpPr>
            <p:cNvPr id="53" name="Left Brace 52">
              <a:extLst>
                <a:ext uri="{FF2B5EF4-FFF2-40B4-BE49-F238E27FC236}">
                  <a16:creationId xmlns:a16="http://schemas.microsoft.com/office/drawing/2014/main" id="{706866E7-25AD-D064-43A6-E436BD303C57}"/>
                </a:ext>
              </a:extLst>
            </p:cNvPr>
            <p:cNvSpPr/>
            <p:nvPr/>
          </p:nvSpPr>
          <p:spPr>
            <a:xfrm rot="16200000">
              <a:off x="1891754" y="6550367"/>
              <a:ext cx="139226" cy="2493129"/>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18288" tIns="9144" rIns="18288" bIns="9144" numCol="1" spcCol="0" rtlCol="0" fromWordArt="0" anchor="ctr" anchorCtr="0" forceAA="0" compatLnSpc="1">
              <a:prstTxWarp prst="textNoShape">
                <a:avLst/>
              </a:prstTxWarp>
              <a:noAutofit/>
            </a:bodyPr>
            <a:lstStyle/>
            <a:p>
              <a:endParaRPr lang="en-US" sz="100"/>
            </a:p>
          </p:txBody>
        </p:sp>
      </p:grpSp>
      <p:sp>
        <p:nvSpPr>
          <p:cNvPr id="3" name="TextBox 2">
            <a:extLst>
              <a:ext uri="{FF2B5EF4-FFF2-40B4-BE49-F238E27FC236}">
                <a16:creationId xmlns:a16="http://schemas.microsoft.com/office/drawing/2014/main" id="{8E21F0C6-3366-2C81-5E73-573B10695B37}"/>
              </a:ext>
            </a:extLst>
          </p:cNvPr>
          <p:cNvSpPr txBox="1"/>
          <p:nvPr/>
        </p:nvSpPr>
        <p:spPr>
          <a:xfrm>
            <a:off x="299751" y="8380378"/>
            <a:ext cx="6455435" cy="923330"/>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Figure 5. Verbal Estimate Average Correlation Matrix. </a:t>
            </a:r>
            <a:r>
              <a:rPr lang="en-US" sz="900" dirty="0">
                <a:latin typeface="Arial" panose="020B0604020202020204" pitchFamily="34" charset="0"/>
                <a:cs typeface="Arial" panose="020B0604020202020204" pitchFamily="34" charset="0"/>
              </a:rPr>
              <a:t>Data were randomly split in half and correlated against itself. This was repeated 10,000 times resulting in this average correlation matrix. Given a sample size of 156 images and a significance level of 0.05, r &gt;= 0.16 are significant. Within task outcome correlations are significant within and between viewing durations, demonstrating strong reliability between independent groups of participants. Significant correlations between task outcome (response time, depth estimate) and viewing durations were also observed, indicating stimulus-level generalization.  </a:t>
            </a:r>
            <a:endParaRPr lang="en-US" sz="9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45014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69517</TotalTime>
  <Words>3882</Words>
  <Application>Microsoft Macintosh PowerPoint</Application>
  <PresentationFormat>Custom</PresentationFormat>
  <Paragraphs>511</Paragraphs>
  <Slides>27</Slides>
  <Notes>25</Notes>
  <HiddenSlides>17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Cambria Math</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Discrimination split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461</cp:revision>
  <dcterms:created xsi:type="dcterms:W3CDTF">2023-04-17T18:08:15Z</dcterms:created>
  <dcterms:modified xsi:type="dcterms:W3CDTF">2023-06-27T21:21:40Z</dcterms:modified>
</cp:coreProperties>
</file>